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9144000" cy="5143500"/>
  <p:embeddedFontLst>
    <p:embeddedFont>
      <p:font typeface="Roboto"/>
      <p:regular r:id="rId38"/>
      <p:bold r:id="rId39"/>
      <p:italic r:id="rId40"/>
      <p:boldItalic r:id="rId41"/>
    </p:embeddedFont>
    <p:embeddedFont>
      <p:font typeface="Palatino Linotype"/>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 uri="GoogleSlidesCustomDataVersion2">
      <go:slidesCustomData xmlns:go="http://customooxmlschemas.google.com/" r:id="rId46" roundtripDataSignature="AMtx7mg3uIH8hExvR2aycMlcsPNAKL48w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5.xml"/><Relationship Id="rId42" Type="http://schemas.openxmlformats.org/officeDocument/2006/relationships/font" Target="fonts/PalatinoLinotype-regular.fntdata"/><Relationship Id="rId41" Type="http://schemas.openxmlformats.org/officeDocument/2006/relationships/font" Target="fonts/Roboto-boldItalic.fntdata"/><Relationship Id="rId22" Type="http://schemas.openxmlformats.org/officeDocument/2006/relationships/slide" Target="slides/slide17.xml"/><Relationship Id="rId44" Type="http://schemas.openxmlformats.org/officeDocument/2006/relationships/font" Target="fonts/PalatinoLinotype-italic.fntdata"/><Relationship Id="rId21" Type="http://schemas.openxmlformats.org/officeDocument/2006/relationships/slide" Target="slides/slide16.xml"/><Relationship Id="rId43" Type="http://schemas.openxmlformats.org/officeDocument/2006/relationships/font" Target="fonts/PalatinoLinotype-bold.fntdata"/><Relationship Id="rId24" Type="http://schemas.openxmlformats.org/officeDocument/2006/relationships/slide" Target="slides/slide19.xml"/><Relationship Id="rId46" Type="http://customschemas.google.com/relationships/presentationmetadata" Target="metadata"/><Relationship Id="rId23" Type="http://schemas.openxmlformats.org/officeDocument/2006/relationships/slide" Target="slides/slide18.xml"/><Relationship Id="rId45" Type="http://schemas.openxmlformats.org/officeDocument/2006/relationships/font" Target="fonts/PalatinoLinotype-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bold.fntdata"/><Relationship Id="rId16" Type="http://schemas.openxmlformats.org/officeDocument/2006/relationships/slide" Target="slides/slide11.xml"/><Relationship Id="rId38" Type="http://schemas.openxmlformats.org/officeDocument/2006/relationships/font" Target="fonts/Robo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 name="Shape 45"/>
        <p:cNvGrpSpPr/>
        <p:nvPr/>
      </p:nvGrpSpPr>
      <p:grpSpPr>
        <a:xfrm>
          <a:off x="0" y="0"/>
          <a:ext cx="0" cy="0"/>
          <a:chOff x="0" y="0"/>
          <a:chExt cx="0" cy="0"/>
        </a:xfrm>
      </p:grpSpPr>
      <p:sp>
        <p:nvSpPr>
          <p:cNvPr id="46" name="Google Shape;46;p1: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10: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0: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1: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2: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3: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4: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5: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5: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6: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7: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7: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8: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8: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9: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9: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2: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20: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0: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21: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2: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bd092c711f_1_15: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g2bd092c711f_1_15: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4: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5: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5: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6: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7: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7: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8: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8: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9: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9: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3: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30: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0: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31: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32: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4: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5: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6: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bd092c711f_1_5: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g2bd092c711f_1_5: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8: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8: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9: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9: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4"/>
          <p:cNvSpPr txBox="1"/>
          <p:nvPr>
            <p:ph type="title"/>
          </p:nvPr>
        </p:nvSpPr>
        <p:spPr>
          <a:xfrm>
            <a:off x="212399" y="53049"/>
            <a:ext cx="7575335" cy="42952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2500">
                <a:solidFill>
                  <a:srgbClr val="274E13"/>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4"/>
          <p:cNvSpPr txBox="1"/>
          <p:nvPr>
            <p:ph idx="1" type="body"/>
          </p:nvPr>
        </p:nvSpPr>
        <p:spPr>
          <a:xfrm>
            <a:off x="377825" y="1125683"/>
            <a:ext cx="4344670" cy="278384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1400">
                <a:solidFill>
                  <a:schemeClr val="dk1"/>
                </a:solidFill>
                <a:latin typeface="Times New Roman"/>
                <a:ea typeface="Times New Roman"/>
                <a:cs typeface="Times New Roman"/>
                <a:sym typeface="Times New Roman"/>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 name="Google Shape;20;p34"/>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4"/>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34"/>
          <p:cNvSpPr txBox="1"/>
          <p:nvPr>
            <p:ph idx="12" type="sldNum"/>
          </p:nvPr>
        </p:nvSpPr>
        <p:spPr>
          <a:xfrm>
            <a:off x="8719379" y="4950297"/>
            <a:ext cx="235184" cy="174625"/>
          </a:xfrm>
          <a:prstGeom prst="rect">
            <a:avLst/>
          </a:prstGeom>
          <a:noFill/>
          <a:ln>
            <a:noFill/>
          </a:ln>
        </p:spPr>
        <p:txBody>
          <a:bodyPr anchorCtr="0" anchor="t" bIns="0" lIns="0" spcFirstLastPara="1" rIns="0" wrap="square" tIns="0">
            <a:spAutoFit/>
          </a:bodyPr>
          <a:lstStyle>
            <a:lvl1pPr indent="0" lvl="0" marL="110489">
              <a:lnSpc>
                <a:spcPct val="100000"/>
              </a:lnSpc>
              <a:spcBef>
                <a:spcPts val="0"/>
              </a:spcBef>
              <a:buNone/>
              <a:defRPr b="1" i="0" sz="1000">
                <a:solidFill>
                  <a:schemeClr val="dk1"/>
                </a:solidFill>
                <a:latin typeface="Roboto"/>
                <a:ea typeface="Roboto"/>
                <a:cs typeface="Roboto"/>
                <a:sym typeface="Roboto"/>
              </a:defRPr>
            </a:lvl1pPr>
            <a:lvl2pPr indent="0" lvl="1" marL="110489">
              <a:lnSpc>
                <a:spcPct val="100000"/>
              </a:lnSpc>
              <a:spcBef>
                <a:spcPts val="0"/>
              </a:spcBef>
              <a:buNone/>
              <a:defRPr b="1" i="0" sz="1000">
                <a:solidFill>
                  <a:schemeClr val="dk1"/>
                </a:solidFill>
                <a:latin typeface="Roboto"/>
                <a:ea typeface="Roboto"/>
                <a:cs typeface="Roboto"/>
                <a:sym typeface="Roboto"/>
              </a:defRPr>
            </a:lvl2pPr>
            <a:lvl3pPr indent="0" lvl="2" marL="110489">
              <a:lnSpc>
                <a:spcPct val="100000"/>
              </a:lnSpc>
              <a:spcBef>
                <a:spcPts val="0"/>
              </a:spcBef>
              <a:buNone/>
              <a:defRPr b="1" i="0" sz="1000">
                <a:solidFill>
                  <a:schemeClr val="dk1"/>
                </a:solidFill>
                <a:latin typeface="Roboto"/>
                <a:ea typeface="Roboto"/>
                <a:cs typeface="Roboto"/>
                <a:sym typeface="Roboto"/>
              </a:defRPr>
            </a:lvl3pPr>
            <a:lvl4pPr indent="0" lvl="3" marL="110489">
              <a:lnSpc>
                <a:spcPct val="100000"/>
              </a:lnSpc>
              <a:spcBef>
                <a:spcPts val="0"/>
              </a:spcBef>
              <a:buNone/>
              <a:defRPr b="1" i="0" sz="1000">
                <a:solidFill>
                  <a:schemeClr val="dk1"/>
                </a:solidFill>
                <a:latin typeface="Roboto"/>
                <a:ea typeface="Roboto"/>
                <a:cs typeface="Roboto"/>
                <a:sym typeface="Roboto"/>
              </a:defRPr>
            </a:lvl4pPr>
            <a:lvl5pPr indent="0" lvl="4" marL="110489">
              <a:lnSpc>
                <a:spcPct val="100000"/>
              </a:lnSpc>
              <a:spcBef>
                <a:spcPts val="0"/>
              </a:spcBef>
              <a:buNone/>
              <a:defRPr b="1" i="0" sz="1000">
                <a:solidFill>
                  <a:schemeClr val="dk1"/>
                </a:solidFill>
                <a:latin typeface="Roboto"/>
                <a:ea typeface="Roboto"/>
                <a:cs typeface="Roboto"/>
                <a:sym typeface="Roboto"/>
              </a:defRPr>
            </a:lvl5pPr>
            <a:lvl6pPr indent="0" lvl="5" marL="110489">
              <a:lnSpc>
                <a:spcPct val="100000"/>
              </a:lnSpc>
              <a:spcBef>
                <a:spcPts val="0"/>
              </a:spcBef>
              <a:buNone/>
              <a:defRPr b="1" i="0" sz="1000">
                <a:solidFill>
                  <a:schemeClr val="dk1"/>
                </a:solidFill>
                <a:latin typeface="Roboto"/>
                <a:ea typeface="Roboto"/>
                <a:cs typeface="Roboto"/>
                <a:sym typeface="Roboto"/>
              </a:defRPr>
            </a:lvl6pPr>
            <a:lvl7pPr indent="0" lvl="6" marL="110489">
              <a:lnSpc>
                <a:spcPct val="100000"/>
              </a:lnSpc>
              <a:spcBef>
                <a:spcPts val="0"/>
              </a:spcBef>
              <a:buNone/>
              <a:defRPr b="1" i="0" sz="1000">
                <a:solidFill>
                  <a:schemeClr val="dk1"/>
                </a:solidFill>
                <a:latin typeface="Roboto"/>
                <a:ea typeface="Roboto"/>
                <a:cs typeface="Roboto"/>
                <a:sym typeface="Roboto"/>
              </a:defRPr>
            </a:lvl7pPr>
            <a:lvl8pPr indent="0" lvl="7" marL="110489">
              <a:lnSpc>
                <a:spcPct val="100000"/>
              </a:lnSpc>
              <a:spcBef>
                <a:spcPts val="0"/>
              </a:spcBef>
              <a:buNone/>
              <a:defRPr b="1" i="0" sz="1000">
                <a:solidFill>
                  <a:schemeClr val="dk1"/>
                </a:solidFill>
                <a:latin typeface="Roboto"/>
                <a:ea typeface="Roboto"/>
                <a:cs typeface="Roboto"/>
                <a:sym typeface="Roboto"/>
              </a:defRPr>
            </a:lvl8pPr>
            <a:lvl9pPr indent="0" lvl="8" marL="110489">
              <a:lnSpc>
                <a:spcPct val="100000"/>
              </a:lnSpc>
              <a:spcBef>
                <a:spcPts val="0"/>
              </a:spcBef>
              <a:buNone/>
              <a:defRPr b="1" i="0" sz="1000">
                <a:solidFill>
                  <a:schemeClr val="dk1"/>
                </a:solidFill>
                <a:latin typeface="Roboto"/>
                <a:ea typeface="Roboto"/>
                <a:cs typeface="Roboto"/>
                <a:sym typeface="Roboto"/>
              </a:defRPr>
            </a:lvl9pPr>
          </a:lstStyle>
          <a:p>
            <a:pPr indent="0" lvl="0" marL="110489"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3" name="Shape 23"/>
        <p:cNvGrpSpPr/>
        <p:nvPr/>
      </p:nvGrpSpPr>
      <p:grpSpPr>
        <a:xfrm>
          <a:off x="0" y="0"/>
          <a:ext cx="0" cy="0"/>
          <a:chOff x="0" y="0"/>
          <a:chExt cx="0" cy="0"/>
        </a:xfrm>
      </p:grpSpPr>
      <p:sp>
        <p:nvSpPr>
          <p:cNvPr id="24" name="Google Shape;24;p35"/>
          <p:cNvSpPr txBox="1"/>
          <p:nvPr>
            <p:ph type="title"/>
          </p:nvPr>
        </p:nvSpPr>
        <p:spPr>
          <a:xfrm>
            <a:off x="212399" y="53049"/>
            <a:ext cx="7575335" cy="42952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2500">
                <a:solidFill>
                  <a:srgbClr val="274E13"/>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35"/>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35"/>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35"/>
          <p:cNvSpPr txBox="1"/>
          <p:nvPr>
            <p:ph idx="12" type="sldNum"/>
          </p:nvPr>
        </p:nvSpPr>
        <p:spPr>
          <a:xfrm>
            <a:off x="8719379" y="4950297"/>
            <a:ext cx="235184" cy="174625"/>
          </a:xfrm>
          <a:prstGeom prst="rect">
            <a:avLst/>
          </a:prstGeom>
          <a:noFill/>
          <a:ln>
            <a:noFill/>
          </a:ln>
        </p:spPr>
        <p:txBody>
          <a:bodyPr anchorCtr="0" anchor="t" bIns="0" lIns="0" spcFirstLastPara="1" rIns="0" wrap="square" tIns="0">
            <a:spAutoFit/>
          </a:bodyPr>
          <a:lstStyle>
            <a:lvl1pPr indent="0" lvl="0" marL="110489">
              <a:lnSpc>
                <a:spcPct val="100000"/>
              </a:lnSpc>
              <a:spcBef>
                <a:spcPts val="0"/>
              </a:spcBef>
              <a:buNone/>
              <a:defRPr b="1" i="0" sz="1000">
                <a:solidFill>
                  <a:schemeClr val="dk1"/>
                </a:solidFill>
                <a:latin typeface="Roboto"/>
                <a:ea typeface="Roboto"/>
                <a:cs typeface="Roboto"/>
                <a:sym typeface="Roboto"/>
              </a:defRPr>
            </a:lvl1pPr>
            <a:lvl2pPr indent="0" lvl="1" marL="110489">
              <a:lnSpc>
                <a:spcPct val="100000"/>
              </a:lnSpc>
              <a:spcBef>
                <a:spcPts val="0"/>
              </a:spcBef>
              <a:buNone/>
              <a:defRPr b="1" i="0" sz="1000">
                <a:solidFill>
                  <a:schemeClr val="dk1"/>
                </a:solidFill>
                <a:latin typeface="Roboto"/>
                <a:ea typeface="Roboto"/>
                <a:cs typeface="Roboto"/>
                <a:sym typeface="Roboto"/>
              </a:defRPr>
            </a:lvl2pPr>
            <a:lvl3pPr indent="0" lvl="2" marL="110489">
              <a:lnSpc>
                <a:spcPct val="100000"/>
              </a:lnSpc>
              <a:spcBef>
                <a:spcPts val="0"/>
              </a:spcBef>
              <a:buNone/>
              <a:defRPr b="1" i="0" sz="1000">
                <a:solidFill>
                  <a:schemeClr val="dk1"/>
                </a:solidFill>
                <a:latin typeface="Roboto"/>
                <a:ea typeface="Roboto"/>
                <a:cs typeface="Roboto"/>
                <a:sym typeface="Roboto"/>
              </a:defRPr>
            </a:lvl3pPr>
            <a:lvl4pPr indent="0" lvl="3" marL="110489">
              <a:lnSpc>
                <a:spcPct val="100000"/>
              </a:lnSpc>
              <a:spcBef>
                <a:spcPts val="0"/>
              </a:spcBef>
              <a:buNone/>
              <a:defRPr b="1" i="0" sz="1000">
                <a:solidFill>
                  <a:schemeClr val="dk1"/>
                </a:solidFill>
                <a:latin typeface="Roboto"/>
                <a:ea typeface="Roboto"/>
                <a:cs typeface="Roboto"/>
                <a:sym typeface="Roboto"/>
              </a:defRPr>
            </a:lvl4pPr>
            <a:lvl5pPr indent="0" lvl="4" marL="110489">
              <a:lnSpc>
                <a:spcPct val="100000"/>
              </a:lnSpc>
              <a:spcBef>
                <a:spcPts val="0"/>
              </a:spcBef>
              <a:buNone/>
              <a:defRPr b="1" i="0" sz="1000">
                <a:solidFill>
                  <a:schemeClr val="dk1"/>
                </a:solidFill>
                <a:latin typeface="Roboto"/>
                <a:ea typeface="Roboto"/>
                <a:cs typeface="Roboto"/>
                <a:sym typeface="Roboto"/>
              </a:defRPr>
            </a:lvl5pPr>
            <a:lvl6pPr indent="0" lvl="5" marL="110489">
              <a:lnSpc>
                <a:spcPct val="100000"/>
              </a:lnSpc>
              <a:spcBef>
                <a:spcPts val="0"/>
              </a:spcBef>
              <a:buNone/>
              <a:defRPr b="1" i="0" sz="1000">
                <a:solidFill>
                  <a:schemeClr val="dk1"/>
                </a:solidFill>
                <a:latin typeface="Roboto"/>
                <a:ea typeface="Roboto"/>
                <a:cs typeface="Roboto"/>
                <a:sym typeface="Roboto"/>
              </a:defRPr>
            </a:lvl6pPr>
            <a:lvl7pPr indent="0" lvl="6" marL="110489">
              <a:lnSpc>
                <a:spcPct val="100000"/>
              </a:lnSpc>
              <a:spcBef>
                <a:spcPts val="0"/>
              </a:spcBef>
              <a:buNone/>
              <a:defRPr b="1" i="0" sz="1000">
                <a:solidFill>
                  <a:schemeClr val="dk1"/>
                </a:solidFill>
                <a:latin typeface="Roboto"/>
                <a:ea typeface="Roboto"/>
                <a:cs typeface="Roboto"/>
                <a:sym typeface="Roboto"/>
              </a:defRPr>
            </a:lvl7pPr>
            <a:lvl8pPr indent="0" lvl="7" marL="110489">
              <a:lnSpc>
                <a:spcPct val="100000"/>
              </a:lnSpc>
              <a:spcBef>
                <a:spcPts val="0"/>
              </a:spcBef>
              <a:buNone/>
              <a:defRPr b="1" i="0" sz="1000">
                <a:solidFill>
                  <a:schemeClr val="dk1"/>
                </a:solidFill>
                <a:latin typeface="Roboto"/>
                <a:ea typeface="Roboto"/>
                <a:cs typeface="Roboto"/>
                <a:sym typeface="Roboto"/>
              </a:defRPr>
            </a:lvl8pPr>
            <a:lvl9pPr indent="0" lvl="8" marL="110489">
              <a:lnSpc>
                <a:spcPct val="100000"/>
              </a:lnSpc>
              <a:spcBef>
                <a:spcPts val="0"/>
              </a:spcBef>
              <a:buNone/>
              <a:defRPr b="1" i="0" sz="1000">
                <a:solidFill>
                  <a:schemeClr val="dk1"/>
                </a:solidFill>
                <a:latin typeface="Roboto"/>
                <a:ea typeface="Roboto"/>
                <a:cs typeface="Roboto"/>
                <a:sym typeface="Roboto"/>
              </a:defRPr>
            </a:lvl9pPr>
          </a:lstStyle>
          <a:p>
            <a:pPr indent="0" lvl="0" marL="110489"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 name="Shape 28"/>
        <p:cNvGrpSpPr/>
        <p:nvPr/>
      </p:nvGrpSpPr>
      <p:grpSpPr>
        <a:xfrm>
          <a:off x="0" y="0"/>
          <a:ext cx="0" cy="0"/>
          <a:chOff x="0" y="0"/>
          <a:chExt cx="0" cy="0"/>
        </a:xfrm>
      </p:grpSpPr>
      <p:sp>
        <p:nvSpPr>
          <p:cNvPr id="29" name="Google Shape;29;p36"/>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36"/>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36"/>
          <p:cNvSpPr txBox="1"/>
          <p:nvPr>
            <p:ph idx="12" type="sldNum"/>
          </p:nvPr>
        </p:nvSpPr>
        <p:spPr>
          <a:xfrm>
            <a:off x="8719379" y="4950297"/>
            <a:ext cx="235184" cy="174625"/>
          </a:xfrm>
          <a:prstGeom prst="rect">
            <a:avLst/>
          </a:prstGeom>
          <a:noFill/>
          <a:ln>
            <a:noFill/>
          </a:ln>
        </p:spPr>
        <p:txBody>
          <a:bodyPr anchorCtr="0" anchor="t" bIns="0" lIns="0" spcFirstLastPara="1" rIns="0" wrap="square" tIns="0">
            <a:spAutoFit/>
          </a:bodyPr>
          <a:lstStyle>
            <a:lvl1pPr indent="0" lvl="0" marL="110489">
              <a:lnSpc>
                <a:spcPct val="100000"/>
              </a:lnSpc>
              <a:spcBef>
                <a:spcPts val="0"/>
              </a:spcBef>
              <a:buNone/>
              <a:defRPr b="1" i="0" sz="1000">
                <a:solidFill>
                  <a:schemeClr val="dk1"/>
                </a:solidFill>
                <a:latin typeface="Roboto"/>
                <a:ea typeface="Roboto"/>
                <a:cs typeface="Roboto"/>
                <a:sym typeface="Roboto"/>
              </a:defRPr>
            </a:lvl1pPr>
            <a:lvl2pPr indent="0" lvl="1" marL="110489">
              <a:lnSpc>
                <a:spcPct val="100000"/>
              </a:lnSpc>
              <a:spcBef>
                <a:spcPts val="0"/>
              </a:spcBef>
              <a:buNone/>
              <a:defRPr b="1" i="0" sz="1000">
                <a:solidFill>
                  <a:schemeClr val="dk1"/>
                </a:solidFill>
                <a:latin typeface="Roboto"/>
                <a:ea typeface="Roboto"/>
                <a:cs typeface="Roboto"/>
                <a:sym typeface="Roboto"/>
              </a:defRPr>
            </a:lvl2pPr>
            <a:lvl3pPr indent="0" lvl="2" marL="110489">
              <a:lnSpc>
                <a:spcPct val="100000"/>
              </a:lnSpc>
              <a:spcBef>
                <a:spcPts val="0"/>
              </a:spcBef>
              <a:buNone/>
              <a:defRPr b="1" i="0" sz="1000">
                <a:solidFill>
                  <a:schemeClr val="dk1"/>
                </a:solidFill>
                <a:latin typeface="Roboto"/>
                <a:ea typeface="Roboto"/>
                <a:cs typeface="Roboto"/>
                <a:sym typeface="Roboto"/>
              </a:defRPr>
            </a:lvl3pPr>
            <a:lvl4pPr indent="0" lvl="3" marL="110489">
              <a:lnSpc>
                <a:spcPct val="100000"/>
              </a:lnSpc>
              <a:spcBef>
                <a:spcPts val="0"/>
              </a:spcBef>
              <a:buNone/>
              <a:defRPr b="1" i="0" sz="1000">
                <a:solidFill>
                  <a:schemeClr val="dk1"/>
                </a:solidFill>
                <a:latin typeface="Roboto"/>
                <a:ea typeface="Roboto"/>
                <a:cs typeface="Roboto"/>
                <a:sym typeface="Roboto"/>
              </a:defRPr>
            </a:lvl4pPr>
            <a:lvl5pPr indent="0" lvl="4" marL="110489">
              <a:lnSpc>
                <a:spcPct val="100000"/>
              </a:lnSpc>
              <a:spcBef>
                <a:spcPts val="0"/>
              </a:spcBef>
              <a:buNone/>
              <a:defRPr b="1" i="0" sz="1000">
                <a:solidFill>
                  <a:schemeClr val="dk1"/>
                </a:solidFill>
                <a:latin typeface="Roboto"/>
                <a:ea typeface="Roboto"/>
                <a:cs typeface="Roboto"/>
                <a:sym typeface="Roboto"/>
              </a:defRPr>
            </a:lvl5pPr>
            <a:lvl6pPr indent="0" lvl="5" marL="110489">
              <a:lnSpc>
                <a:spcPct val="100000"/>
              </a:lnSpc>
              <a:spcBef>
                <a:spcPts val="0"/>
              </a:spcBef>
              <a:buNone/>
              <a:defRPr b="1" i="0" sz="1000">
                <a:solidFill>
                  <a:schemeClr val="dk1"/>
                </a:solidFill>
                <a:latin typeface="Roboto"/>
                <a:ea typeface="Roboto"/>
                <a:cs typeface="Roboto"/>
                <a:sym typeface="Roboto"/>
              </a:defRPr>
            </a:lvl6pPr>
            <a:lvl7pPr indent="0" lvl="6" marL="110489">
              <a:lnSpc>
                <a:spcPct val="100000"/>
              </a:lnSpc>
              <a:spcBef>
                <a:spcPts val="0"/>
              </a:spcBef>
              <a:buNone/>
              <a:defRPr b="1" i="0" sz="1000">
                <a:solidFill>
                  <a:schemeClr val="dk1"/>
                </a:solidFill>
                <a:latin typeface="Roboto"/>
                <a:ea typeface="Roboto"/>
                <a:cs typeface="Roboto"/>
                <a:sym typeface="Roboto"/>
              </a:defRPr>
            </a:lvl7pPr>
            <a:lvl8pPr indent="0" lvl="7" marL="110489">
              <a:lnSpc>
                <a:spcPct val="100000"/>
              </a:lnSpc>
              <a:spcBef>
                <a:spcPts val="0"/>
              </a:spcBef>
              <a:buNone/>
              <a:defRPr b="1" i="0" sz="1000">
                <a:solidFill>
                  <a:schemeClr val="dk1"/>
                </a:solidFill>
                <a:latin typeface="Roboto"/>
                <a:ea typeface="Roboto"/>
                <a:cs typeface="Roboto"/>
                <a:sym typeface="Roboto"/>
              </a:defRPr>
            </a:lvl8pPr>
            <a:lvl9pPr indent="0" lvl="8" marL="110489">
              <a:lnSpc>
                <a:spcPct val="100000"/>
              </a:lnSpc>
              <a:spcBef>
                <a:spcPts val="0"/>
              </a:spcBef>
              <a:buNone/>
              <a:defRPr b="1" i="0" sz="1000">
                <a:solidFill>
                  <a:schemeClr val="dk1"/>
                </a:solidFill>
                <a:latin typeface="Roboto"/>
                <a:ea typeface="Roboto"/>
                <a:cs typeface="Roboto"/>
                <a:sym typeface="Roboto"/>
              </a:defRPr>
            </a:lvl9pPr>
          </a:lstStyle>
          <a:p>
            <a:pPr indent="0" lvl="0" marL="110489"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2" name="Shape 32"/>
        <p:cNvGrpSpPr/>
        <p:nvPr/>
      </p:nvGrpSpPr>
      <p:grpSpPr>
        <a:xfrm>
          <a:off x="0" y="0"/>
          <a:ext cx="0" cy="0"/>
          <a:chOff x="0" y="0"/>
          <a:chExt cx="0" cy="0"/>
        </a:xfrm>
      </p:grpSpPr>
      <p:sp>
        <p:nvSpPr>
          <p:cNvPr id="33" name="Google Shape;33;p37"/>
          <p:cNvSpPr txBox="1"/>
          <p:nvPr>
            <p:ph type="title"/>
          </p:nvPr>
        </p:nvSpPr>
        <p:spPr>
          <a:xfrm>
            <a:off x="212399" y="53049"/>
            <a:ext cx="7575335" cy="42952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2500">
                <a:solidFill>
                  <a:srgbClr val="274E13"/>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37"/>
          <p:cNvSpPr txBox="1"/>
          <p:nvPr>
            <p:ph idx="1" type="body"/>
          </p:nvPr>
        </p:nvSpPr>
        <p:spPr>
          <a:xfrm>
            <a:off x="45720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5" name="Google Shape;35;p37"/>
          <p:cNvSpPr txBox="1"/>
          <p:nvPr>
            <p:ph idx="2" type="body"/>
          </p:nvPr>
        </p:nvSpPr>
        <p:spPr>
          <a:xfrm>
            <a:off x="470916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6" name="Google Shape;36;p37"/>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37"/>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37"/>
          <p:cNvSpPr txBox="1"/>
          <p:nvPr>
            <p:ph idx="12" type="sldNum"/>
          </p:nvPr>
        </p:nvSpPr>
        <p:spPr>
          <a:xfrm>
            <a:off x="8719379" y="4950297"/>
            <a:ext cx="235184" cy="174625"/>
          </a:xfrm>
          <a:prstGeom prst="rect">
            <a:avLst/>
          </a:prstGeom>
          <a:noFill/>
          <a:ln>
            <a:noFill/>
          </a:ln>
        </p:spPr>
        <p:txBody>
          <a:bodyPr anchorCtr="0" anchor="t" bIns="0" lIns="0" spcFirstLastPara="1" rIns="0" wrap="square" tIns="0">
            <a:spAutoFit/>
          </a:bodyPr>
          <a:lstStyle>
            <a:lvl1pPr indent="0" lvl="0" marL="110489">
              <a:lnSpc>
                <a:spcPct val="100000"/>
              </a:lnSpc>
              <a:spcBef>
                <a:spcPts val="0"/>
              </a:spcBef>
              <a:buNone/>
              <a:defRPr b="1" i="0" sz="1000">
                <a:solidFill>
                  <a:schemeClr val="dk1"/>
                </a:solidFill>
                <a:latin typeface="Roboto"/>
                <a:ea typeface="Roboto"/>
                <a:cs typeface="Roboto"/>
                <a:sym typeface="Roboto"/>
              </a:defRPr>
            </a:lvl1pPr>
            <a:lvl2pPr indent="0" lvl="1" marL="110489">
              <a:lnSpc>
                <a:spcPct val="100000"/>
              </a:lnSpc>
              <a:spcBef>
                <a:spcPts val="0"/>
              </a:spcBef>
              <a:buNone/>
              <a:defRPr b="1" i="0" sz="1000">
                <a:solidFill>
                  <a:schemeClr val="dk1"/>
                </a:solidFill>
                <a:latin typeface="Roboto"/>
                <a:ea typeface="Roboto"/>
                <a:cs typeface="Roboto"/>
                <a:sym typeface="Roboto"/>
              </a:defRPr>
            </a:lvl2pPr>
            <a:lvl3pPr indent="0" lvl="2" marL="110489">
              <a:lnSpc>
                <a:spcPct val="100000"/>
              </a:lnSpc>
              <a:spcBef>
                <a:spcPts val="0"/>
              </a:spcBef>
              <a:buNone/>
              <a:defRPr b="1" i="0" sz="1000">
                <a:solidFill>
                  <a:schemeClr val="dk1"/>
                </a:solidFill>
                <a:latin typeface="Roboto"/>
                <a:ea typeface="Roboto"/>
                <a:cs typeface="Roboto"/>
                <a:sym typeface="Roboto"/>
              </a:defRPr>
            </a:lvl3pPr>
            <a:lvl4pPr indent="0" lvl="3" marL="110489">
              <a:lnSpc>
                <a:spcPct val="100000"/>
              </a:lnSpc>
              <a:spcBef>
                <a:spcPts val="0"/>
              </a:spcBef>
              <a:buNone/>
              <a:defRPr b="1" i="0" sz="1000">
                <a:solidFill>
                  <a:schemeClr val="dk1"/>
                </a:solidFill>
                <a:latin typeface="Roboto"/>
                <a:ea typeface="Roboto"/>
                <a:cs typeface="Roboto"/>
                <a:sym typeface="Roboto"/>
              </a:defRPr>
            </a:lvl4pPr>
            <a:lvl5pPr indent="0" lvl="4" marL="110489">
              <a:lnSpc>
                <a:spcPct val="100000"/>
              </a:lnSpc>
              <a:spcBef>
                <a:spcPts val="0"/>
              </a:spcBef>
              <a:buNone/>
              <a:defRPr b="1" i="0" sz="1000">
                <a:solidFill>
                  <a:schemeClr val="dk1"/>
                </a:solidFill>
                <a:latin typeface="Roboto"/>
                <a:ea typeface="Roboto"/>
                <a:cs typeface="Roboto"/>
                <a:sym typeface="Roboto"/>
              </a:defRPr>
            </a:lvl5pPr>
            <a:lvl6pPr indent="0" lvl="5" marL="110489">
              <a:lnSpc>
                <a:spcPct val="100000"/>
              </a:lnSpc>
              <a:spcBef>
                <a:spcPts val="0"/>
              </a:spcBef>
              <a:buNone/>
              <a:defRPr b="1" i="0" sz="1000">
                <a:solidFill>
                  <a:schemeClr val="dk1"/>
                </a:solidFill>
                <a:latin typeface="Roboto"/>
                <a:ea typeface="Roboto"/>
                <a:cs typeface="Roboto"/>
                <a:sym typeface="Roboto"/>
              </a:defRPr>
            </a:lvl6pPr>
            <a:lvl7pPr indent="0" lvl="6" marL="110489">
              <a:lnSpc>
                <a:spcPct val="100000"/>
              </a:lnSpc>
              <a:spcBef>
                <a:spcPts val="0"/>
              </a:spcBef>
              <a:buNone/>
              <a:defRPr b="1" i="0" sz="1000">
                <a:solidFill>
                  <a:schemeClr val="dk1"/>
                </a:solidFill>
                <a:latin typeface="Roboto"/>
                <a:ea typeface="Roboto"/>
                <a:cs typeface="Roboto"/>
                <a:sym typeface="Roboto"/>
              </a:defRPr>
            </a:lvl7pPr>
            <a:lvl8pPr indent="0" lvl="7" marL="110489">
              <a:lnSpc>
                <a:spcPct val="100000"/>
              </a:lnSpc>
              <a:spcBef>
                <a:spcPts val="0"/>
              </a:spcBef>
              <a:buNone/>
              <a:defRPr b="1" i="0" sz="1000">
                <a:solidFill>
                  <a:schemeClr val="dk1"/>
                </a:solidFill>
                <a:latin typeface="Roboto"/>
                <a:ea typeface="Roboto"/>
                <a:cs typeface="Roboto"/>
                <a:sym typeface="Roboto"/>
              </a:defRPr>
            </a:lvl8pPr>
            <a:lvl9pPr indent="0" lvl="8" marL="110489">
              <a:lnSpc>
                <a:spcPct val="100000"/>
              </a:lnSpc>
              <a:spcBef>
                <a:spcPts val="0"/>
              </a:spcBef>
              <a:buNone/>
              <a:defRPr b="1" i="0" sz="1000">
                <a:solidFill>
                  <a:schemeClr val="dk1"/>
                </a:solidFill>
                <a:latin typeface="Roboto"/>
                <a:ea typeface="Roboto"/>
                <a:cs typeface="Roboto"/>
                <a:sym typeface="Roboto"/>
              </a:defRPr>
            </a:lvl9pPr>
          </a:lstStyle>
          <a:p>
            <a:pPr indent="0" lvl="0" marL="110489"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9" name="Shape 39"/>
        <p:cNvGrpSpPr/>
        <p:nvPr/>
      </p:nvGrpSpPr>
      <p:grpSpPr>
        <a:xfrm>
          <a:off x="0" y="0"/>
          <a:ext cx="0" cy="0"/>
          <a:chOff x="0" y="0"/>
          <a:chExt cx="0" cy="0"/>
        </a:xfrm>
      </p:grpSpPr>
      <p:sp>
        <p:nvSpPr>
          <p:cNvPr id="40" name="Google Shape;40;p38"/>
          <p:cNvSpPr txBox="1"/>
          <p:nvPr>
            <p:ph type="ctrTitle"/>
          </p:nvPr>
        </p:nvSpPr>
        <p:spPr>
          <a:xfrm>
            <a:off x="685800" y="1594485"/>
            <a:ext cx="7772400" cy="108013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2500">
                <a:solidFill>
                  <a:srgbClr val="274E13"/>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38"/>
          <p:cNvSpPr txBox="1"/>
          <p:nvPr>
            <p:ph idx="1" type="subTitle"/>
          </p:nvPr>
        </p:nvSpPr>
        <p:spPr>
          <a:xfrm>
            <a:off x="1371600" y="2880360"/>
            <a:ext cx="6400800" cy="12858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400">
                <a:solidFill>
                  <a:schemeClr val="dk1"/>
                </a:solidFill>
                <a:latin typeface="Times New Roman"/>
                <a:ea typeface="Times New Roman"/>
                <a:cs typeface="Times New Roman"/>
                <a:sym typeface="Times New Roma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38"/>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38"/>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38"/>
          <p:cNvSpPr txBox="1"/>
          <p:nvPr>
            <p:ph idx="12" type="sldNum"/>
          </p:nvPr>
        </p:nvSpPr>
        <p:spPr>
          <a:xfrm>
            <a:off x="8719379" y="4950297"/>
            <a:ext cx="235184" cy="174625"/>
          </a:xfrm>
          <a:prstGeom prst="rect">
            <a:avLst/>
          </a:prstGeom>
          <a:noFill/>
          <a:ln>
            <a:noFill/>
          </a:ln>
        </p:spPr>
        <p:txBody>
          <a:bodyPr anchorCtr="0" anchor="t" bIns="0" lIns="0" spcFirstLastPara="1" rIns="0" wrap="square" tIns="0">
            <a:spAutoFit/>
          </a:bodyPr>
          <a:lstStyle>
            <a:lvl1pPr indent="0" lvl="0" marL="110489">
              <a:lnSpc>
                <a:spcPct val="100000"/>
              </a:lnSpc>
              <a:spcBef>
                <a:spcPts val="0"/>
              </a:spcBef>
              <a:buNone/>
              <a:defRPr b="1" i="0" sz="1000">
                <a:solidFill>
                  <a:schemeClr val="dk1"/>
                </a:solidFill>
                <a:latin typeface="Roboto"/>
                <a:ea typeface="Roboto"/>
                <a:cs typeface="Roboto"/>
                <a:sym typeface="Roboto"/>
              </a:defRPr>
            </a:lvl1pPr>
            <a:lvl2pPr indent="0" lvl="1" marL="110489">
              <a:lnSpc>
                <a:spcPct val="100000"/>
              </a:lnSpc>
              <a:spcBef>
                <a:spcPts val="0"/>
              </a:spcBef>
              <a:buNone/>
              <a:defRPr b="1" i="0" sz="1000">
                <a:solidFill>
                  <a:schemeClr val="dk1"/>
                </a:solidFill>
                <a:latin typeface="Roboto"/>
                <a:ea typeface="Roboto"/>
                <a:cs typeface="Roboto"/>
                <a:sym typeface="Roboto"/>
              </a:defRPr>
            </a:lvl2pPr>
            <a:lvl3pPr indent="0" lvl="2" marL="110489">
              <a:lnSpc>
                <a:spcPct val="100000"/>
              </a:lnSpc>
              <a:spcBef>
                <a:spcPts val="0"/>
              </a:spcBef>
              <a:buNone/>
              <a:defRPr b="1" i="0" sz="1000">
                <a:solidFill>
                  <a:schemeClr val="dk1"/>
                </a:solidFill>
                <a:latin typeface="Roboto"/>
                <a:ea typeface="Roboto"/>
                <a:cs typeface="Roboto"/>
                <a:sym typeface="Roboto"/>
              </a:defRPr>
            </a:lvl3pPr>
            <a:lvl4pPr indent="0" lvl="3" marL="110489">
              <a:lnSpc>
                <a:spcPct val="100000"/>
              </a:lnSpc>
              <a:spcBef>
                <a:spcPts val="0"/>
              </a:spcBef>
              <a:buNone/>
              <a:defRPr b="1" i="0" sz="1000">
                <a:solidFill>
                  <a:schemeClr val="dk1"/>
                </a:solidFill>
                <a:latin typeface="Roboto"/>
                <a:ea typeface="Roboto"/>
                <a:cs typeface="Roboto"/>
                <a:sym typeface="Roboto"/>
              </a:defRPr>
            </a:lvl4pPr>
            <a:lvl5pPr indent="0" lvl="4" marL="110489">
              <a:lnSpc>
                <a:spcPct val="100000"/>
              </a:lnSpc>
              <a:spcBef>
                <a:spcPts val="0"/>
              </a:spcBef>
              <a:buNone/>
              <a:defRPr b="1" i="0" sz="1000">
                <a:solidFill>
                  <a:schemeClr val="dk1"/>
                </a:solidFill>
                <a:latin typeface="Roboto"/>
                <a:ea typeface="Roboto"/>
                <a:cs typeface="Roboto"/>
                <a:sym typeface="Roboto"/>
              </a:defRPr>
            </a:lvl5pPr>
            <a:lvl6pPr indent="0" lvl="5" marL="110489">
              <a:lnSpc>
                <a:spcPct val="100000"/>
              </a:lnSpc>
              <a:spcBef>
                <a:spcPts val="0"/>
              </a:spcBef>
              <a:buNone/>
              <a:defRPr b="1" i="0" sz="1000">
                <a:solidFill>
                  <a:schemeClr val="dk1"/>
                </a:solidFill>
                <a:latin typeface="Roboto"/>
                <a:ea typeface="Roboto"/>
                <a:cs typeface="Roboto"/>
                <a:sym typeface="Roboto"/>
              </a:defRPr>
            </a:lvl6pPr>
            <a:lvl7pPr indent="0" lvl="6" marL="110489">
              <a:lnSpc>
                <a:spcPct val="100000"/>
              </a:lnSpc>
              <a:spcBef>
                <a:spcPts val="0"/>
              </a:spcBef>
              <a:buNone/>
              <a:defRPr b="1" i="0" sz="1000">
                <a:solidFill>
                  <a:schemeClr val="dk1"/>
                </a:solidFill>
                <a:latin typeface="Roboto"/>
                <a:ea typeface="Roboto"/>
                <a:cs typeface="Roboto"/>
                <a:sym typeface="Roboto"/>
              </a:defRPr>
            </a:lvl7pPr>
            <a:lvl8pPr indent="0" lvl="7" marL="110489">
              <a:lnSpc>
                <a:spcPct val="100000"/>
              </a:lnSpc>
              <a:spcBef>
                <a:spcPts val="0"/>
              </a:spcBef>
              <a:buNone/>
              <a:defRPr b="1" i="0" sz="1000">
                <a:solidFill>
                  <a:schemeClr val="dk1"/>
                </a:solidFill>
                <a:latin typeface="Roboto"/>
                <a:ea typeface="Roboto"/>
                <a:cs typeface="Roboto"/>
                <a:sym typeface="Roboto"/>
              </a:defRPr>
            </a:lvl8pPr>
            <a:lvl9pPr indent="0" lvl="8" marL="110489">
              <a:lnSpc>
                <a:spcPct val="100000"/>
              </a:lnSpc>
              <a:spcBef>
                <a:spcPts val="0"/>
              </a:spcBef>
              <a:buNone/>
              <a:defRPr b="1" i="0" sz="1000">
                <a:solidFill>
                  <a:schemeClr val="dk1"/>
                </a:solidFill>
                <a:latin typeface="Roboto"/>
                <a:ea typeface="Roboto"/>
                <a:cs typeface="Roboto"/>
                <a:sym typeface="Roboto"/>
              </a:defRPr>
            </a:lvl9pPr>
          </a:lstStyle>
          <a:p>
            <a:pPr indent="0" lvl="0" marL="110489"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33"/>
          <p:cNvPicPr preferRelativeResize="0"/>
          <p:nvPr/>
        </p:nvPicPr>
        <p:blipFill rotWithShape="1">
          <a:blip r:embed="rId1">
            <a:alphaModFix/>
          </a:blip>
          <a:srcRect b="0" l="0" r="0" t="0"/>
          <a:stretch/>
        </p:blipFill>
        <p:spPr>
          <a:xfrm>
            <a:off x="8377175" y="174950"/>
            <a:ext cx="548699" cy="541255"/>
          </a:xfrm>
          <a:prstGeom prst="rect">
            <a:avLst/>
          </a:prstGeom>
          <a:noFill/>
          <a:ln>
            <a:noFill/>
          </a:ln>
        </p:spPr>
      </p:pic>
      <p:sp>
        <p:nvSpPr>
          <p:cNvPr id="7" name="Google Shape;7;p33"/>
          <p:cNvSpPr/>
          <p:nvPr/>
        </p:nvSpPr>
        <p:spPr>
          <a:xfrm>
            <a:off x="285390" y="560303"/>
            <a:ext cx="7945755" cy="635"/>
          </a:xfrm>
          <a:custGeom>
            <a:rect b="b" l="l" r="r" t="t"/>
            <a:pathLst>
              <a:path extrusionOk="0" h="634" w="7945755">
                <a:moveTo>
                  <a:pt x="0" y="294"/>
                </a:moveTo>
                <a:lnTo>
                  <a:pt x="7945634" y="0"/>
                </a:lnTo>
              </a:path>
            </a:pathLst>
          </a:custGeom>
          <a:noFill/>
          <a:ln cap="flat" cmpd="sng" w="19025">
            <a:solidFill>
              <a:srgbClr val="063763"/>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 name="Google Shape;8;p33"/>
          <p:cNvSpPr/>
          <p:nvPr/>
        </p:nvSpPr>
        <p:spPr>
          <a:xfrm>
            <a:off x="241575" y="538691"/>
            <a:ext cx="43815" cy="43815"/>
          </a:xfrm>
          <a:custGeom>
            <a:rect b="b" l="l" r="r" t="t"/>
            <a:pathLst>
              <a:path extrusionOk="0" h="43815" w="43814">
                <a:moveTo>
                  <a:pt x="21908" y="43814"/>
                </a:moveTo>
                <a:lnTo>
                  <a:pt x="13380" y="42093"/>
                </a:lnTo>
                <a:lnTo>
                  <a:pt x="6417" y="37398"/>
                </a:lnTo>
                <a:lnTo>
                  <a:pt x="1721" y="30435"/>
                </a:lnTo>
                <a:lnTo>
                  <a:pt x="0" y="21908"/>
                </a:lnTo>
                <a:lnTo>
                  <a:pt x="1721" y="13380"/>
                </a:lnTo>
                <a:lnTo>
                  <a:pt x="6415" y="6417"/>
                </a:lnTo>
                <a:lnTo>
                  <a:pt x="13379" y="1721"/>
                </a:lnTo>
                <a:lnTo>
                  <a:pt x="21906" y="0"/>
                </a:lnTo>
                <a:lnTo>
                  <a:pt x="30434" y="1721"/>
                </a:lnTo>
                <a:lnTo>
                  <a:pt x="37397" y="6415"/>
                </a:lnTo>
                <a:lnTo>
                  <a:pt x="42093" y="13379"/>
                </a:lnTo>
                <a:lnTo>
                  <a:pt x="43814" y="21906"/>
                </a:lnTo>
                <a:lnTo>
                  <a:pt x="42093" y="30434"/>
                </a:lnTo>
                <a:lnTo>
                  <a:pt x="37399" y="37397"/>
                </a:lnTo>
                <a:lnTo>
                  <a:pt x="30435" y="42093"/>
                </a:lnTo>
                <a:lnTo>
                  <a:pt x="21908" y="43814"/>
                </a:lnTo>
                <a:close/>
              </a:path>
            </a:pathLst>
          </a:custGeom>
          <a:solidFill>
            <a:srgbClr val="06376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 name="Google Shape;9;p33"/>
          <p:cNvSpPr/>
          <p:nvPr/>
        </p:nvSpPr>
        <p:spPr>
          <a:xfrm>
            <a:off x="241575" y="538691"/>
            <a:ext cx="43815" cy="43815"/>
          </a:xfrm>
          <a:custGeom>
            <a:rect b="b" l="l" r="r" t="t"/>
            <a:pathLst>
              <a:path extrusionOk="0" h="43815" w="43814">
                <a:moveTo>
                  <a:pt x="0" y="21908"/>
                </a:moveTo>
                <a:lnTo>
                  <a:pt x="1721" y="13380"/>
                </a:lnTo>
                <a:lnTo>
                  <a:pt x="6415" y="6417"/>
                </a:lnTo>
                <a:lnTo>
                  <a:pt x="13379" y="1721"/>
                </a:lnTo>
                <a:lnTo>
                  <a:pt x="21906" y="0"/>
                </a:lnTo>
                <a:lnTo>
                  <a:pt x="30434" y="1721"/>
                </a:lnTo>
                <a:lnTo>
                  <a:pt x="37397" y="6415"/>
                </a:lnTo>
                <a:lnTo>
                  <a:pt x="42093" y="13379"/>
                </a:lnTo>
                <a:lnTo>
                  <a:pt x="43814" y="21906"/>
                </a:lnTo>
                <a:lnTo>
                  <a:pt x="42093" y="30434"/>
                </a:lnTo>
                <a:lnTo>
                  <a:pt x="37399" y="37397"/>
                </a:lnTo>
                <a:lnTo>
                  <a:pt x="30435" y="42093"/>
                </a:lnTo>
                <a:lnTo>
                  <a:pt x="21908" y="43814"/>
                </a:lnTo>
                <a:lnTo>
                  <a:pt x="13380" y="42093"/>
                </a:lnTo>
                <a:lnTo>
                  <a:pt x="6417" y="37398"/>
                </a:lnTo>
                <a:lnTo>
                  <a:pt x="1721" y="30435"/>
                </a:lnTo>
                <a:lnTo>
                  <a:pt x="0" y="21908"/>
                </a:lnTo>
                <a:close/>
              </a:path>
            </a:pathLst>
          </a:custGeom>
          <a:noFill/>
          <a:ln cap="flat" cmpd="sng" w="19025">
            <a:solidFill>
              <a:srgbClr val="063763"/>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 name="Google Shape;10;p33"/>
          <p:cNvSpPr/>
          <p:nvPr/>
        </p:nvSpPr>
        <p:spPr>
          <a:xfrm>
            <a:off x="8231024" y="539238"/>
            <a:ext cx="58419" cy="42545"/>
          </a:xfrm>
          <a:custGeom>
            <a:rect b="b" l="l" r="r" t="t"/>
            <a:pathLst>
              <a:path extrusionOk="0" h="42545" w="58420">
                <a:moveTo>
                  <a:pt x="1" y="42130"/>
                </a:moveTo>
                <a:lnTo>
                  <a:pt x="0" y="0"/>
                </a:lnTo>
                <a:lnTo>
                  <a:pt x="57876" y="21062"/>
                </a:lnTo>
                <a:lnTo>
                  <a:pt x="1" y="42130"/>
                </a:lnTo>
                <a:close/>
              </a:path>
            </a:pathLst>
          </a:custGeom>
          <a:solidFill>
            <a:srgbClr val="06376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 name="Google Shape;11;p33"/>
          <p:cNvSpPr/>
          <p:nvPr/>
        </p:nvSpPr>
        <p:spPr>
          <a:xfrm>
            <a:off x="8231024" y="539238"/>
            <a:ext cx="58419" cy="42545"/>
          </a:xfrm>
          <a:custGeom>
            <a:rect b="b" l="l" r="r" t="t"/>
            <a:pathLst>
              <a:path extrusionOk="0" h="42545" w="58420">
                <a:moveTo>
                  <a:pt x="1" y="42130"/>
                </a:moveTo>
                <a:lnTo>
                  <a:pt x="57876" y="21062"/>
                </a:lnTo>
                <a:lnTo>
                  <a:pt x="0" y="0"/>
                </a:lnTo>
                <a:lnTo>
                  <a:pt x="1" y="42130"/>
                </a:lnTo>
                <a:close/>
              </a:path>
            </a:pathLst>
          </a:custGeom>
          <a:noFill/>
          <a:ln cap="flat" cmpd="sng" w="19025">
            <a:solidFill>
              <a:srgbClr val="063763"/>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 name="Google Shape;12;p33"/>
          <p:cNvSpPr txBox="1"/>
          <p:nvPr>
            <p:ph type="title"/>
          </p:nvPr>
        </p:nvSpPr>
        <p:spPr>
          <a:xfrm>
            <a:off x="212399" y="53049"/>
            <a:ext cx="7575335" cy="429524"/>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0" sz="2500" u="none" cap="none" strike="noStrike">
                <a:solidFill>
                  <a:srgbClr val="274E13"/>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33"/>
          <p:cNvSpPr txBox="1"/>
          <p:nvPr>
            <p:ph idx="1" type="body"/>
          </p:nvPr>
        </p:nvSpPr>
        <p:spPr>
          <a:xfrm>
            <a:off x="377825" y="1125683"/>
            <a:ext cx="4344670" cy="278384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400" u="none" cap="none" strike="noStrike">
                <a:solidFill>
                  <a:schemeClr val="dk1"/>
                </a:solidFill>
                <a:latin typeface="Times New Roman"/>
                <a:ea typeface="Times New Roman"/>
                <a:cs typeface="Times New Roman"/>
                <a:sym typeface="Times New Roman"/>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14" name="Google Shape;14;p33"/>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 name="Google Shape;15;p33"/>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 name="Google Shape;16;p33"/>
          <p:cNvSpPr txBox="1"/>
          <p:nvPr>
            <p:ph idx="12" type="sldNum"/>
          </p:nvPr>
        </p:nvSpPr>
        <p:spPr>
          <a:xfrm>
            <a:off x="8719379" y="4950297"/>
            <a:ext cx="235184" cy="174625"/>
          </a:xfrm>
          <a:prstGeom prst="rect">
            <a:avLst/>
          </a:prstGeom>
          <a:noFill/>
          <a:ln>
            <a:noFill/>
          </a:ln>
        </p:spPr>
        <p:txBody>
          <a:bodyPr anchorCtr="0" anchor="t" bIns="0" lIns="0" spcFirstLastPara="1" rIns="0" wrap="square" tIns="0">
            <a:spAutoFit/>
          </a:bodyPr>
          <a:lstStyle>
            <a:lvl1pPr indent="0" lvl="0" marL="110489">
              <a:lnSpc>
                <a:spcPct val="100000"/>
              </a:lnSpc>
              <a:spcBef>
                <a:spcPts val="0"/>
              </a:spcBef>
              <a:buNone/>
              <a:defRPr b="1" i="0" sz="1000">
                <a:solidFill>
                  <a:schemeClr val="dk1"/>
                </a:solidFill>
                <a:latin typeface="Roboto"/>
                <a:ea typeface="Roboto"/>
                <a:cs typeface="Roboto"/>
                <a:sym typeface="Roboto"/>
              </a:defRPr>
            </a:lvl1pPr>
            <a:lvl2pPr indent="0" lvl="1" marL="110489">
              <a:lnSpc>
                <a:spcPct val="100000"/>
              </a:lnSpc>
              <a:spcBef>
                <a:spcPts val="0"/>
              </a:spcBef>
              <a:buNone/>
              <a:defRPr b="1" i="0" sz="1000">
                <a:solidFill>
                  <a:schemeClr val="dk1"/>
                </a:solidFill>
                <a:latin typeface="Roboto"/>
                <a:ea typeface="Roboto"/>
                <a:cs typeface="Roboto"/>
                <a:sym typeface="Roboto"/>
              </a:defRPr>
            </a:lvl2pPr>
            <a:lvl3pPr indent="0" lvl="2" marL="110489">
              <a:lnSpc>
                <a:spcPct val="100000"/>
              </a:lnSpc>
              <a:spcBef>
                <a:spcPts val="0"/>
              </a:spcBef>
              <a:buNone/>
              <a:defRPr b="1" i="0" sz="1000">
                <a:solidFill>
                  <a:schemeClr val="dk1"/>
                </a:solidFill>
                <a:latin typeface="Roboto"/>
                <a:ea typeface="Roboto"/>
                <a:cs typeface="Roboto"/>
                <a:sym typeface="Roboto"/>
              </a:defRPr>
            </a:lvl3pPr>
            <a:lvl4pPr indent="0" lvl="3" marL="110489">
              <a:lnSpc>
                <a:spcPct val="100000"/>
              </a:lnSpc>
              <a:spcBef>
                <a:spcPts val="0"/>
              </a:spcBef>
              <a:buNone/>
              <a:defRPr b="1" i="0" sz="1000">
                <a:solidFill>
                  <a:schemeClr val="dk1"/>
                </a:solidFill>
                <a:latin typeface="Roboto"/>
                <a:ea typeface="Roboto"/>
                <a:cs typeface="Roboto"/>
                <a:sym typeface="Roboto"/>
              </a:defRPr>
            </a:lvl4pPr>
            <a:lvl5pPr indent="0" lvl="4" marL="110489">
              <a:lnSpc>
                <a:spcPct val="100000"/>
              </a:lnSpc>
              <a:spcBef>
                <a:spcPts val="0"/>
              </a:spcBef>
              <a:buNone/>
              <a:defRPr b="1" i="0" sz="1000">
                <a:solidFill>
                  <a:schemeClr val="dk1"/>
                </a:solidFill>
                <a:latin typeface="Roboto"/>
                <a:ea typeface="Roboto"/>
                <a:cs typeface="Roboto"/>
                <a:sym typeface="Roboto"/>
              </a:defRPr>
            </a:lvl5pPr>
            <a:lvl6pPr indent="0" lvl="5" marL="110489">
              <a:lnSpc>
                <a:spcPct val="100000"/>
              </a:lnSpc>
              <a:spcBef>
                <a:spcPts val="0"/>
              </a:spcBef>
              <a:buNone/>
              <a:defRPr b="1" i="0" sz="1000">
                <a:solidFill>
                  <a:schemeClr val="dk1"/>
                </a:solidFill>
                <a:latin typeface="Roboto"/>
                <a:ea typeface="Roboto"/>
                <a:cs typeface="Roboto"/>
                <a:sym typeface="Roboto"/>
              </a:defRPr>
            </a:lvl6pPr>
            <a:lvl7pPr indent="0" lvl="6" marL="110489">
              <a:lnSpc>
                <a:spcPct val="100000"/>
              </a:lnSpc>
              <a:spcBef>
                <a:spcPts val="0"/>
              </a:spcBef>
              <a:buNone/>
              <a:defRPr b="1" i="0" sz="1000">
                <a:solidFill>
                  <a:schemeClr val="dk1"/>
                </a:solidFill>
                <a:latin typeface="Roboto"/>
                <a:ea typeface="Roboto"/>
                <a:cs typeface="Roboto"/>
                <a:sym typeface="Roboto"/>
              </a:defRPr>
            </a:lvl7pPr>
            <a:lvl8pPr indent="0" lvl="7" marL="110489">
              <a:lnSpc>
                <a:spcPct val="100000"/>
              </a:lnSpc>
              <a:spcBef>
                <a:spcPts val="0"/>
              </a:spcBef>
              <a:buNone/>
              <a:defRPr b="1" i="0" sz="1000">
                <a:solidFill>
                  <a:schemeClr val="dk1"/>
                </a:solidFill>
                <a:latin typeface="Roboto"/>
                <a:ea typeface="Roboto"/>
                <a:cs typeface="Roboto"/>
                <a:sym typeface="Roboto"/>
              </a:defRPr>
            </a:lvl8pPr>
            <a:lvl9pPr indent="0" lvl="8" marL="110489">
              <a:lnSpc>
                <a:spcPct val="100000"/>
              </a:lnSpc>
              <a:spcBef>
                <a:spcPts val="0"/>
              </a:spcBef>
              <a:buNone/>
              <a:defRPr b="1" i="0" sz="1000">
                <a:solidFill>
                  <a:schemeClr val="dk1"/>
                </a:solidFill>
                <a:latin typeface="Roboto"/>
                <a:ea typeface="Roboto"/>
                <a:cs typeface="Roboto"/>
                <a:sym typeface="Roboto"/>
              </a:defRPr>
            </a:lvl9pPr>
          </a:lstStyle>
          <a:p>
            <a:pPr indent="0" lvl="0" marL="110489" rtl="0" algn="l">
              <a:spcBef>
                <a:spcPts val="0"/>
              </a:spcBef>
              <a:spcAft>
                <a:spcPts val="0"/>
              </a:spcAft>
              <a:buNone/>
            </a:pPr>
            <a:fld id="{00000000-1234-1234-1234-123412341234}" type="slidenum">
              <a:rPr lang="en-US"/>
              <a:t>‹#›</a:t>
            </a:fld>
            <a:endParaRPr b="0"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jpg"/><Relationship Id="rId4" Type="http://schemas.openxmlformats.org/officeDocument/2006/relationships/image" Target="../media/image1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9.jpg"/><Relationship Id="rId4" Type="http://schemas.openxmlformats.org/officeDocument/2006/relationships/image" Target="../media/image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0.jpg"/><Relationship Id="rId4" Type="http://schemas.openxmlformats.org/officeDocument/2006/relationships/image" Target="../media/image21.jpg"/><Relationship Id="rId5" Type="http://schemas.openxmlformats.org/officeDocument/2006/relationships/image" Target="../media/image1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5.jpg"/><Relationship Id="rId4" Type="http://schemas.openxmlformats.org/officeDocument/2006/relationships/image" Target="../media/image18.jpg"/><Relationship Id="rId5" Type="http://schemas.openxmlformats.org/officeDocument/2006/relationships/image" Target="../media/image2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4.jpg"/><Relationship Id="rId4" Type="http://schemas.openxmlformats.org/officeDocument/2006/relationships/image" Target="../media/image41.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5.jpg"/><Relationship Id="rId4" Type="http://schemas.openxmlformats.org/officeDocument/2006/relationships/image" Target="../media/image3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7.jpg"/><Relationship Id="rId4" Type="http://schemas.openxmlformats.org/officeDocument/2006/relationships/image" Target="../media/image28.jpg"/><Relationship Id="rId5" Type="http://schemas.openxmlformats.org/officeDocument/2006/relationships/image" Target="../media/image3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9.jpg"/><Relationship Id="rId4" Type="http://schemas.openxmlformats.org/officeDocument/2006/relationships/image" Target="../media/image3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4.jpg"/><Relationship Id="rId4" Type="http://schemas.openxmlformats.org/officeDocument/2006/relationships/image" Target="../media/image3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6.jpg"/><Relationship Id="rId4" Type="http://schemas.openxmlformats.org/officeDocument/2006/relationships/hyperlink" Target="http://www.lubrizol.com/Thermal-Management/Immersion-Cooling/Compuzol-Immersion-Fluid-Solution/Why-Custom-Fluid-Formulation-Matters-for-Your-Immersion-Cooling-Syste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3.jpg"/><Relationship Id="rId4" Type="http://schemas.openxmlformats.org/officeDocument/2006/relationships/image" Target="../media/image3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7.jpg"/><Relationship Id="rId4" Type="http://schemas.openxmlformats.org/officeDocument/2006/relationships/image" Target="../media/image16.jpg"/><Relationship Id="rId5"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 name="Shape 48"/>
        <p:cNvGrpSpPr/>
        <p:nvPr/>
      </p:nvGrpSpPr>
      <p:grpSpPr>
        <a:xfrm>
          <a:off x="0" y="0"/>
          <a:ext cx="0" cy="0"/>
          <a:chOff x="0" y="0"/>
          <a:chExt cx="0" cy="0"/>
        </a:xfrm>
      </p:grpSpPr>
      <p:sp>
        <p:nvSpPr>
          <p:cNvPr id="49" name="Google Shape;49;p1"/>
          <p:cNvSpPr txBox="1"/>
          <p:nvPr>
            <p:ph type="title"/>
          </p:nvPr>
        </p:nvSpPr>
        <p:spPr>
          <a:xfrm>
            <a:off x="212399" y="53049"/>
            <a:ext cx="7575335" cy="429524"/>
          </a:xfrm>
          <a:prstGeom prst="rect">
            <a:avLst/>
          </a:prstGeom>
          <a:noFill/>
          <a:ln>
            <a:noFill/>
          </a:ln>
        </p:spPr>
        <p:txBody>
          <a:bodyPr anchorCtr="0" anchor="t" bIns="0" lIns="0" spcFirstLastPara="1" rIns="0" wrap="square" tIns="114400">
            <a:spAutoFit/>
          </a:bodyPr>
          <a:lstStyle/>
          <a:p>
            <a:pPr indent="0" lvl="0" marL="65405" rtl="0" algn="l">
              <a:lnSpc>
                <a:spcPct val="100000"/>
              </a:lnSpc>
              <a:spcBef>
                <a:spcPts val="0"/>
              </a:spcBef>
              <a:spcAft>
                <a:spcPts val="0"/>
              </a:spcAft>
              <a:buNone/>
            </a:pPr>
            <a:r>
              <a:rPr lang="en-US" sz="1800"/>
              <a:t>EE 691-X : Fundamentals of Semiconductor Package Manufacturing &amp; Test</a:t>
            </a:r>
            <a:endParaRPr sz="1800"/>
          </a:p>
        </p:txBody>
      </p:sp>
      <p:sp>
        <p:nvSpPr>
          <p:cNvPr id="50" name="Google Shape;50;p1"/>
          <p:cNvSpPr/>
          <p:nvPr/>
        </p:nvSpPr>
        <p:spPr>
          <a:xfrm>
            <a:off x="377700" y="4554125"/>
            <a:ext cx="8388985" cy="10795"/>
          </a:xfrm>
          <a:custGeom>
            <a:rect b="b" l="l" r="r" t="t"/>
            <a:pathLst>
              <a:path extrusionOk="0" h="10795" w="8388985">
                <a:moveTo>
                  <a:pt x="0" y="0"/>
                </a:moveTo>
                <a:lnTo>
                  <a:pt x="8388599" y="10799"/>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1" name="Google Shape;51;p1"/>
          <p:cNvSpPr txBox="1"/>
          <p:nvPr/>
        </p:nvSpPr>
        <p:spPr>
          <a:xfrm>
            <a:off x="1941098" y="1564613"/>
            <a:ext cx="5126400" cy="613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3900">
                <a:solidFill>
                  <a:srgbClr val="274E13"/>
                </a:solidFill>
                <a:latin typeface="Times New Roman"/>
                <a:ea typeface="Times New Roman"/>
                <a:cs typeface="Times New Roman"/>
                <a:sym typeface="Times New Roman"/>
              </a:rPr>
              <a:t>Thermal Management</a:t>
            </a:r>
            <a:endParaRPr sz="3900">
              <a:latin typeface="Times New Roman"/>
              <a:ea typeface="Times New Roman"/>
              <a:cs typeface="Times New Roman"/>
              <a:sym typeface="Times New Roman"/>
            </a:endParaRPr>
          </a:p>
        </p:txBody>
      </p:sp>
      <p:sp>
        <p:nvSpPr>
          <p:cNvPr id="52" name="Google Shape;52;p1"/>
          <p:cNvSpPr txBox="1"/>
          <p:nvPr>
            <p:ph idx="12" type="sldNum"/>
          </p:nvPr>
        </p:nvSpPr>
        <p:spPr>
          <a:xfrm>
            <a:off x="8719379" y="4950297"/>
            <a:ext cx="235184" cy="174625"/>
          </a:xfrm>
          <a:prstGeom prst="rect">
            <a:avLst/>
          </a:prstGeom>
          <a:noFill/>
          <a:ln>
            <a:noFill/>
          </a:ln>
        </p:spPr>
        <p:txBody>
          <a:bodyPr anchorCtr="0" anchor="t" bIns="0" lIns="0" spcFirstLastPara="1" rIns="0" wrap="square" tIns="3175">
            <a:spAutoFit/>
          </a:bodyPr>
          <a:lstStyle/>
          <a:p>
            <a:pPr indent="0" lvl="0" marL="110489" rtl="0" algn="l">
              <a:lnSpc>
                <a:spcPct val="100000"/>
              </a:lnSpc>
              <a:spcBef>
                <a:spcPts val="0"/>
              </a:spcBef>
              <a:spcAft>
                <a:spcPts val="0"/>
              </a:spcAft>
              <a:buNone/>
            </a:pPr>
            <a:fld id="{00000000-1234-1234-1234-123412341234}" type="slidenum">
              <a:rPr lang="en-US"/>
              <a:t>‹#›</a:t>
            </a:fld>
            <a:endParaRPr/>
          </a:p>
        </p:txBody>
      </p:sp>
      <p:sp>
        <p:nvSpPr>
          <p:cNvPr id="53" name="Google Shape;53;p1"/>
          <p:cNvSpPr txBox="1"/>
          <p:nvPr/>
        </p:nvSpPr>
        <p:spPr>
          <a:xfrm>
            <a:off x="6133200" y="3308047"/>
            <a:ext cx="2611120" cy="7569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1600">
                <a:latin typeface="Times New Roman"/>
                <a:ea typeface="Times New Roman"/>
                <a:cs typeface="Times New Roman"/>
                <a:sym typeface="Times New Roman"/>
              </a:rPr>
              <a:t>Presenter :</a:t>
            </a:r>
            <a:endParaRPr sz="1600">
              <a:latin typeface="Times New Roman"/>
              <a:ea typeface="Times New Roman"/>
              <a:cs typeface="Times New Roman"/>
              <a:sym typeface="Times New Roman"/>
            </a:endParaRPr>
          </a:p>
          <a:p>
            <a:pPr indent="0" lvl="0" marL="12700" rtl="0" algn="l">
              <a:lnSpc>
                <a:spcPct val="100000"/>
              </a:lnSpc>
              <a:spcBef>
                <a:spcPts val="0"/>
              </a:spcBef>
              <a:spcAft>
                <a:spcPts val="0"/>
              </a:spcAft>
              <a:buNone/>
            </a:pPr>
            <a:r>
              <a:rPr b="1" lang="en-US" sz="1600">
                <a:latin typeface="Times New Roman"/>
                <a:ea typeface="Times New Roman"/>
                <a:cs typeface="Times New Roman"/>
                <a:sym typeface="Times New Roman"/>
              </a:rPr>
              <a:t>Pradyumna Pandey 22250024</a:t>
            </a:r>
            <a:endParaRPr sz="1600">
              <a:latin typeface="Times New Roman"/>
              <a:ea typeface="Times New Roman"/>
              <a:cs typeface="Times New Roman"/>
              <a:sym typeface="Times New Roman"/>
            </a:endParaRPr>
          </a:p>
          <a:p>
            <a:pPr indent="0" lvl="0" marL="12700" rtl="0" algn="l">
              <a:lnSpc>
                <a:spcPct val="100000"/>
              </a:lnSpc>
              <a:spcBef>
                <a:spcPts val="0"/>
              </a:spcBef>
              <a:spcAft>
                <a:spcPts val="0"/>
              </a:spcAft>
              <a:buNone/>
            </a:pPr>
            <a:r>
              <a:rPr b="1" lang="en-US" sz="1600">
                <a:latin typeface="Times New Roman"/>
                <a:ea typeface="Times New Roman"/>
                <a:cs typeface="Times New Roman"/>
                <a:sym typeface="Times New Roman"/>
              </a:rPr>
              <a:t>Navin Maheshwari 23210063</a:t>
            </a:r>
            <a:endParaRPr sz="1600">
              <a:latin typeface="Times New Roman"/>
              <a:ea typeface="Times New Roman"/>
              <a:cs typeface="Times New Roman"/>
              <a:sym typeface="Times New Roman"/>
            </a:endParaRPr>
          </a:p>
        </p:txBody>
      </p:sp>
      <p:sp>
        <p:nvSpPr>
          <p:cNvPr id="54" name="Google Shape;54;p1"/>
          <p:cNvSpPr txBox="1"/>
          <p:nvPr/>
        </p:nvSpPr>
        <p:spPr>
          <a:xfrm>
            <a:off x="450724" y="3061746"/>
            <a:ext cx="2737485" cy="1244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1600">
                <a:latin typeface="Times New Roman"/>
                <a:ea typeface="Times New Roman"/>
                <a:cs typeface="Times New Roman"/>
                <a:sym typeface="Times New Roman"/>
              </a:rPr>
              <a:t>Instructor :</a:t>
            </a:r>
            <a:endParaRPr sz="1600">
              <a:latin typeface="Times New Roman"/>
              <a:ea typeface="Times New Roman"/>
              <a:cs typeface="Times New Roman"/>
              <a:sym typeface="Times New Roman"/>
            </a:endParaRPr>
          </a:p>
          <a:p>
            <a:pPr indent="0" lvl="0" marL="12700" rtl="0" algn="l">
              <a:lnSpc>
                <a:spcPct val="100000"/>
              </a:lnSpc>
              <a:spcBef>
                <a:spcPts val="0"/>
              </a:spcBef>
              <a:spcAft>
                <a:spcPts val="0"/>
              </a:spcAft>
              <a:buNone/>
            </a:pPr>
            <a:r>
              <a:rPr b="1" lang="en-US" sz="1600">
                <a:latin typeface="Times New Roman"/>
                <a:ea typeface="Times New Roman"/>
                <a:cs typeface="Times New Roman"/>
                <a:sym typeface="Times New Roman"/>
              </a:rPr>
              <a:t>Micron Team</a:t>
            </a:r>
            <a:endParaRPr sz="1600">
              <a:latin typeface="Times New Roman"/>
              <a:ea typeface="Times New Roman"/>
              <a:cs typeface="Times New Roman"/>
              <a:sym typeface="Times New Roman"/>
            </a:endParaRPr>
          </a:p>
          <a:p>
            <a:pPr indent="0" lvl="0" marL="12700" marR="5080" rtl="0" algn="l">
              <a:lnSpc>
                <a:spcPct val="100000"/>
              </a:lnSpc>
              <a:spcBef>
                <a:spcPts val="0"/>
              </a:spcBef>
              <a:spcAft>
                <a:spcPts val="0"/>
              </a:spcAft>
              <a:buNone/>
            </a:pPr>
            <a:r>
              <a:rPr b="1" lang="en-US" sz="1600">
                <a:latin typeface="Times New Roman"/>
                <a:ea typeface="Times New Roman"/>
                <a:cs typeface="Times New Roman"/>
                <a:sym typeface="Times New Roman"/>
              </a:rPr>
              <a:t>Prof. Nihar Ranjan Mohapatra Prof. Tarun Kumar Agarwal IIT Gandhinagar</a:t>
            </a:r>
            <a:endParaRPr sz="16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0"/>
          <p:cNvSpPr txBox="1"/>
          <p:nvPr>
            <p:ph type="title"/>
          </p:nvPr>
        </p:nvSpPr>
        <p:spPr>
          <a:xfrm>
            <a:off x="212399" y="53049"/>
            <a:ext cx="7575335" cy="429524"/>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lang="en-US"/>
              <a:t>TIM : Thermal Interface Materials</a:t>
            </a:r>
            <a:endParaRPr/>
          </a:p>
        </p:txBody>
      </p:sp>
      <p:sp>
        <p:nvSpPr>
          <p:cNvPr id="137" name="Google Shape;137;p10"/>
          <p:cNvSpPr txBox="1"/>
          <p:nvPr/>
        </p:nvSpPr>
        <p:spPr>
          <a:xfrm>
            <a:off x="179850" y="700363"/>
            <a:ext cx="4718685" cy="3547745"/>
          </a:xfrm>
          <a:prstGeom prst="rect">
            <a:avLst/>
          </a:prstGeom>
          <a:noFill/>
          <a:ln>
            <a:noFill/>
          </a:ln>
        </p:spPr>
        <p:txBody>
          <a:bodyPr anchorCtr="0" anchor="t" bIns="0" lIns="0" spcFirstLastPara="1" rIns="0" wrap="square" tIns="12700">
            <a:spAutoFit/>
          </a:bodyPr>
          <a:lstStyle/>
          <a:p>
            <a:pPr indent="0" lvl="0" marL="45085" marR="5080" rtl="0" algn="just">
              <a:lnSpc>
                <a:spcPct val="100000"/>
              </a:lnSpc>
              <a:spcBef>
                <a:spcPts val="0"/>
              </a:spcBef>
              <a:spcAft>
                <a:spcPts val="0"/>
              </a:spcAft>
              <a:buNone/>
            </a:pPr>
            <a:r>
              <a:rPr lang="en-US" sz="1400">
                <a:latin typeface="Times New Roman"/>
                <a:ea typeface="Times New Roman"/>
                <a:cs typeface="Times New Roman"/>
                <a:sym typeface="Times New Roman"/>
              </a:rPr>
              <a:t>TIM (</a:t>
            </a:r>
            <a:r>
              <a:rPr b="1" lang="en-US" sz="1400">
                <a:latin typeface="Times New Roman"/>
                <a:ea typeface="Times New Roman"/>
                <a:cs typeface="Times New Roman"/>
                <a:sym typeface="Times New Roman"/>
              </a:rPr>
              <a:t>conductivity more than air, 0.027 W/m.K</a:t>
            </a:r>
            <a:r>
              <a:rPr lang="en-US" sz="1400">
                <a:latin typeface="Times New Roman"/>
                <a:ea typeface="Times New Roman"/>
                <a:cs typeface="Times New Roman"/>
                <a:sym typeface="Times New Roman"/>
              </a:rPr>
              <a:t>) used as the interfaces between mating interfaces, such as those between the chip and lid or between the lid and the heat sink, in order to decrease </a:t>
            </a:r>
            <a:r>
              <a:rPr b="1" lang="en-US" sz="1400">
                <a:latin typeface="Times New Roman"/>
                <a:ea typeface="Times New Roman"/>
                <a:cs typeface="Times New Roman"/>
                <a:sym typeface="Times New Roman"/>
              </a:rPr>
              <a:t>Contact Resistance</a:t>
            </a:r>
            <a:r>
              <a:rPr lang="en-US" sz="1400">
                <a:latin typeface="Times New Roman"/>
                <a:ea typeface="Times New Roman"/>
                <a:cs typeface="Times New Roman"/>
                <a:sym typeface="Times New Roman"/>
              </a:rPr>
              <a:t>.</a:t>
            </a:r>
            <a:endParaRPr sz="1400">
              <a:latin typeface="Times New Roman"/>
              <a:ea typeface="Times New Roman"/>
              <a:cs typeface="Times New Roman"/>
              <a:sym typeface="Times New Roman"/>
            </a:endParaRPr>
          </a:p>
          <a:p>
            <a:pPr indent="0" lvl="0" marL="45085" marR="5080" rtl="0" algn="just">
              <a:lnSpc>
                <a:spcPct val="100000"/>
              </a:lnSpc>
              <a:spcBef>
                <a:spcPts val="1200"/>
              </a:spcBef>
              <a:spcAft>
                <a:spcPts val="0"/>
              </a:spcAft>
              <a:buNone/>
            </a:pPr>
            <a:r>
              <a:rPr lang="en-US" sz="1400">
                <a:latin typeface="Times New Roman"/>
                <a:ea typeface="Times New Roman"/>
                <a:cs typeface="Times New Roman"/>
                <a:sym typeface="Times New Roman"/>
              </a:rPr>
              <a:t>Although the chip or lid surfaces appear smooth, a microscopic examination   of   the   surfaces   shows   characteristic </a:t>
            </a:r>
            <a:r>
              <a:rPr b="1" lang="en-US" sz="1400">
                <a:latin typeface="Times New Roman"/>
                <a:ea typeface="Times New Roman"/>
                <a:cs typeface="Times New Roman"/>
                <a:sym typeface="Times New Roman"/>
              </a:rPr>
              <a:t>roughness(about 0.5–1.25 microns) </a:t>
            </a:r>
            <a:r>
              <a:rPr lang="en-US" sz="1400">
                <a:latin typeface="Times New Roman"/>
                <a:ea typeface="Times New Roman"/>
                <a:cs typeface="Times New Roman"/>
                <a:sym typeface="Times New Roman"/>
              </a:rPr>
              <a:t>profile as shown in figure.</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400">
              <a:latin typeface="Times New Roman"/>
              <a:ea typeface="Times New Roman"/>
              <a:cs typeface="Times New Roman"/>
              <a:sym typeface="Times New Roman"/>
            </a:endParaRPr>
          </a:p>
          <a:p>
            <a:pPr indent="0" lvl="0" marL="0" rtl="0" algn="l">
              <a:lnSpc>
                <a:spcPct val="100000"/>
              </a:lnSpc>
              <a:spcBef>
                <a:spcPts val="250"/>
              </a:spcBef>
              <a:spcAft>
                <a:spcPts val="0"/>
              </a:spcAft>
              <a:buNone/>
            </a:pPr>
            <a:r>
              <a:t/>
            </a:r>
            <a:endParaRPr sz="1400">
              <a:latin typeface="Times New Roman"/>
              <a:ea typeface="Times New Roman"/>
              <a:cs typeface="Times New Roman"/>
              <a:sym typeface="Times New Roman"/>
            </a:endParaRPr>
          </a:p>
          <a:p>
            <a:pPr indent="0" lvl="0" marL="45085" marR="12700" rtl="0" algn="just">
              <a:lnSpc>
                <a:spcPct val="100000"/>
              </a:lnSpc>
              <a:spcBef>
                <a:spcPts val="0"/>
              </a:spcBef>
              <a:spcAft>
                <a:spcPts val="0"/>
              </a:spcAft>
              <a:buNone/>
            </a:pPr>
            <a:r>
              <a:rPr lang="en-US" sz="1400">
                <a:latin typeface="Times New Roman"/>
                <a:ea typeface="Times New Roman"/>
                <a:cs typeface="Times New Roman"/>
                <a:sym typeface="Times New Roman"/>
              </a:rPr>
              <a:t>The lids may also have </a:t>
            </a:r>
            <a:r>
              <a:rPr b="1" lang="en-US" sz="1400">
                <a:latin typeface="Times New Roman"/>
                <a:ea typeface="Times New Roman"/>
                <a:cs typeface="Times New Roman"/>
                <a:sym typeface="Times New Roman"/>
              </a:rPr>
              <a:t>non-flat shapes </a:t>
            </a:r>
            <a:r>
              <a:rPr lang="en-US" sz="1400">
                <a:latin typeface="Times New Roman"/>
                <a:ea typeface="Times New Roman"/>
                <a:cs typeface="Times New Roman"/>
                <a:sym typeface="Times New Roman"/>
              </a:rPr>
              <a:t>due to stamping and machining operations. Thus, the TIM bondline profile from the center to the corner of the chip is not uniform.</a:t>
            </a:r>
            <a:endParaRPr sz="1400">
              <a:latin typeface="Times New Roman"/>
              <a:ea typeface="Times New Roman"/>
              <a:cs typeface="Times New Roman"/>
              <a:sym typeface="Times New Roman"/>
            </a:endParaRPr>
          </a:p>
          <a:p>
            <a:pPr indent="0" lvl="0" marL="0" rtl="0" algn="l">
              <a:lnSpc>
                <a:spcPct val="100000"/>
              </a:lnSpc>
              <a:spcBef>
                <a:spcPts val="1290"/>
              </a:spcBef>
              <a:spcAft>
                <a:spcPts val="0"/>
              </a:spcAft>
              <a:buNone/>
            </a:pPr>
            <a:r>
              <a:t/>
            </a:r>
            <a:endParaRPr sz="1400">
              <a:latin typeface="Times New Roman"/>
              <a:ea typeface="Times New Roman"/>
              <a:cs typeface="Times New Roman"/>
              <a:sym typeface="Times New Roman"/>
            </a:endParaRPr>
          </a:p>
          <a:p>
            <a:pPr indent="0" lvl="0" marL="12700" marR="161925" rtl="0" algn="l">
              <a:lnSpc>
                <a:spcPct val="100000"/>
              </a:lnSpc>
              <a:spcBef>
                <a:spcPts val="5"/>
              </a:spcBef>
              <a:spcAft>
                <a:spcPts val="0"/>
              </a:spcAft>
              <a:buNone/>
            </a:pPr>
            <a:r>
              <a:rPr lang="en-US" sz="1400">
                <a:latin typeface="Times New Roman"/>
                <a:ea typeface="Times New Roman"/>
                <a:cs typeface="Times New Roman"/>
                <a:sym typeface="Times New Roman"/>
              </a:rPr>
              <a:t>Examples of TIM : Gels, greases, adhesives, and Indium solder, graphite.</a:t>
            </a:r>
            <a:endParaRPr sz="1400">
              <a:latin typeface="Times New Roman"/>
              <a:ea typeface="Times New Roman"/>
              <a:cs typeface="Times New Roman"/>
              <a:sym typeface="Times New Roman"/>
            </a:endParaRPr>
          </a:p>
        </p:txBody>
      </p:sp>
      <p:pic>
        <p:nvPicPr>
          <p:cNvPr id="138" name="Google Shape;138;p10"/>
          <p:cNvPicPr preferRelativeResize="0"/>
          <p:nvPr/>
        </p:nvPicPr>
        <p:blipFill rotWithShape="1">
          <a:blip r:embed="rId3">
            <a:alphaModFix/>
          </a:blip>
          <a:srcRect b="0" l="0" r="0" t="0"/>
          <a:stretch/>
        </p:blipFill>
        <p:spPr>
          <a:xfrm>
            <a:off x="5206285" y="1102650"/>
            <a:ext cx="3814066" cy="2894196"/>
          </a:xfrm>
          <a:prstGeom prst="rect">
            <a:avLst/>
          </a:prstGeom>
          <a:noFill/>
          <a:ln>
            <a:noFill/>
          </a:ln>
        </p:spPr>
      </p:pic>
      <p:sp>
        <p:nvSpPr>
          <p:cNvPr id="139" name="Google Shape;139;p10"/>
          <p:cNvSpPr txBox="1"/>
          <p:nvPr/>
        </p:nvSpPr>
        <p:spPr>
          <a:xfrm>
            <a:off x="5734474" y="4243167"/>
            <a:ext cx="2975610" cy="162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900">
                <a:solidFill>
                  <a:srgbClr val="595959"/>
                </a:solidFill>
                <a:latin typeface="Times New Roman"/>
                <a:ea typeface="Times New Roman"/>
                <a:cs typeface="Times New Roman"/>
                <a:sym typeface="Times New Roman"/>
              </a:rPr>
              <a:t>Figure : Copper lid roughness along a 3-4 mm line on its surface</a:t>
            </a:r>
            <a:endParaRPr sz="900">
              <a:latin typeface="Times New Roman"/>
              <a:ea typeface="Times New Roman"/>
              <a:cs typeface="Times New Roman"/>
              <a:sym typeface="Times New Roman"/>
            </a:endParaRPr>
          </a:p>
        </p:txBody>
      </p:sp>
      <p:sp>
        <p:nvSpPr>
          <p:cNvPr id="140" name="Google Shape;140;p10"/>
          <p:cNvSpPr txBox="1"/>
          <p:nvPr>
            <p:ph idx="12" type="sldNum"/>
          </p:nvPr>
        </p:nvSpPr>
        <p:spPr>
          <a:xfrm>
            <a:off x="8719379" y="4950297"/>
            <a:ext cx="235184" cy="174625"/>
          </a:xfrm>
          <a:prstGeom prst="rect">
            <a:avLst/>
          </a:prstGeom>
          <a:noFill/>
          <a:ln>
            <a:noFill/>
          </a:ln>
        </p:spPr>
        <p:txBody>
          <a:bodyPr anchorCtr="0" anchor="t" bIns="0" lIns="0" spcFirstLastPara="1" rIns="0" wrap="square" tIns="317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1"/>
          <p:cNvSpPr txBox="1"/>
          <p:nvPr>
            <p:ph type="title"/>
          </p:nvPr>
        </p:nvSpPr>
        <p:spPr>
          <a:xfrm>
            <a:off x="212399" y="53049"/>
            <a:ext cx="7575335" cy="429524"/>
          </a:xfrm>
          <a:prstGeom prst="rect">
            <a:avLst/>
          </a:prstGeom>
          <a:noFill/>
          <a:ln>
            <a:noFill/>
          </a:ln>
        </p:spPr>
        <p:txBody>
          <a:bodyPr anchorCtr="0" anchor="t" bIns="0" lIns="0" spcFirstLastPara="1" rIns="0" wrap="square" tIns="15225">
            <a:spAutoFit/>
          </a:bodyPr>
          <a:lstStyle/>
          <a:p>
            <a:pPr indent="0" lvl="0" marL="55880" rtl="0" algn="l">
              <a:lnSpc>
                <a:spcPct val="100000"/>
              </a:lnSpc>
              <a:spcBef>
                <a:spcPts val="0"/>
              </a:spcBef>
              <a:spcAft>
                <a:spcPts val="0"/>
              </a:spcAft>
              <a:buNone/>
            </a:pPr>
            <a:r>
              <a:rPr lang="en-US"/>
              <a:t>Heat Spreaders</a:t>
            </a:r>
            <a:endParaRPr/>
          </a:p>
        </p:txBody>
      </p:sp>
      <p:sp>
        <p:nvSpPr>
          <p:cNvPr id="146" name="Google Shape;146;p11"/>
          <p:cNvSpPr txBox="1"/>
          <p:nvPr/>
        </p:nvSpPr>
        <p:spPr>
          <a:xfrm>
            <a:off x="255900" y="865908"/>
            <a:ext cx="5008200" cy="3106200"/>
          </a:xfrm>
          <a:prstGeom prst="rect">
            <a:avLst/>
          </a:prstGeom>
          <a:noFill/>
          <a:ln>
            <a:noFill/>
          </a:ln>
        </p:spPr>
        <p:txBody>
          <a:bodyPr anchorCtr="0" anchor="t" bIns="0" lIns="0" spcFirstLastPara="1" rIns="0" wrap="square" tIns="44450">
            <a:spAutoFit/>
          </a:bodyPr>
          <a:lstStyle/>
          <a:p>
            <a:pPr indent="0" lvl="0" marL="12700" rtl="0" algn="l">
              <a:lnSpc>
                <a:spcPct val="100000"/>
              </a:lnSpc>
              <a:spcBef>
                <a:spcPts val="0"/>
              </a:spcBef>
              <a:spcAft>
                <a:spcPts val="0"/>
              </a:spcAft>
              <a:buNone/>
            </a:pPr>
            <a:r>
              <a:rPr lang="en-US" sz="1400">
                <a:latin typeface="Times New Roman"/>
                <a:ea typeface="Times New Roman"/>
                <a:cs typeface="Times New Roman"/>
                <a:sym typeface="Times New Roman"/>
              </a:rPr>
              <a:t>Heat Spreaders are used to spread the heat dissipated in the chip to a</a:t>
            </a:r>
            <a:endParaRPr sz="1400">
              <a:latin typeface="Times New Roman"/>
              <a:ea typeface="Times New Roman"/>
              <a:cs typeface="Times New Roman"/>
              <a:sym typeface="Times New Roman"/>
            </a:endParaRPr>
          </a:p>
          <a:p>
            <a:pPr indent="0" lvl="0" marL="12700" rtl="0" algn="l">
              <a:lnSpc>
                <a:spcPct val="100000"/>
              </a:lnSpc>
              <a:spcBef>
                <a:spcPts val="254"/>
              </a:spcBef>
              <a:spcAft>
                <a:spcPts val="0"/>
              </a:spcAft>
              <a:buNone/>
            </a:pPr>
            <a:r>
              <a:rPr b="1" lang="en-US" sz="1400">
                <a:latin typeface="Times New Roman"/>
                <a:ea typeface="Times New Roman"/>
                <a:cs typeface="Times New Roman"/>
                <a:sym typeface="Times New Roman"/>
              </a:rPr>
              <a:t>larger surface area </a:t>
            </a:r>
            <a:r>
              <a:rPr lang="en-US" sz="1400">
                <a:latin typeface="Times New Roman"/>
                <a:ea typeface="Times New Roman"/>
                <a:cs typeface="Times New Roman"/>
                <a:sym typeface="Times New Roman"/>
              </a:rPr>
              <a:t>before the heat is transmitted into a heat sink.</a:t>
            </a:r>
            <a:endParaRPr sz="1400">
              <a:latin typeface="Times New Roman"/>
              <a:ea typeface="Times New Roman"/>
              <a:cs typeface="Times New Roman"/>
              <a:sym typeface="Times New Roman"/>
            </a:endParaRPr>
          </a:p>
          <a:p>
            <a:pPr indent="0" lvl="0" marL="12700" rtl="0" algn="l">
              <a:lnSpc>
                <a:spcPct val="100000"/>
              </a:lnSpc>
              <a:spcBef>
                <a:spcPts val="1450"/>
              </a:spcBef>
              <a:spcAft>
                <a:spcPts val="0"/>
              </a:spcAft>
              <a:buNone/>
            </a:pPr>
            <a:r>
              <a:rPr lang="en-US" sz="1400">
                <a:latin typeface="Times New Roman"/>
                <a:ea typeface="Times New Roman"/>
                <a:cs typeface="Times New Roman"/>
                <a:sym typeface="Times New Roman"/>
              </a:rPr>
              <a:t>Heat spreaders enhance </a:t>
            </a:r>
            <a:r>
              <a:rPr b="1" lang="en-US" sz="1400">
                <a:latin typeface="Times New Roman"/>
                <a:ea typeface="Times New Roman"/>
                <a:cs typeface="Times New Roman"/>
                <a:sym typeface="Times New Roman"/>
              </a:rPr>
              <a:t>package </a:t>
            </a:r>
            <a:r>
              <a:rPr b="1" lang="en-US" sz="1400">
                <a:latin typeface="Times New Roman"/>
                <a:ea typeface="Times New Roman"/>
                <a:cs typeface="Times New Roman"/>
                <a:sym typeface="Times New Roman"/>
              </a:rPr>
              <a:t>rigidity</a:t>
            </a:r>
            <a:r>
              <a:rPr b="1" lang="en-US" sz="1400">
                <a:latin typeface="Times New Roman"/>
                <a:ea typeface="Times New Roman"/>
                <a:cs typeface="Times New Roman"/>
                <a:sym typeface="Times New Roman"/>
              </a:rPr>
              <a:t>, diminishing </a:t>
            </a:r>
            <a:r>
              <a:rPr b="1" lang="en-US" sz="1400">
                <a:latin typeface="Times New Roman"/>
                <a:ea typeface="Times New Roman"/>
                <a:cs typeface="Times New Roman"/>
                <a:sym typeface="Times New Roman"/>
              </a:rPr>
              <a:t>warpage </a:t>
            </a:r>
            <a:r>
              <a:rPr lang="en-US" sz="1400">
                <a:latin typeface="Times New Roman"/>
                <a:ea typeface="Times New Roman"/>
                <a:cs typeface="Times New Roman"/>
                <a:sym typeface="Times New Roman"/>
              </a:rPr>
              <a:t>and</a:t>
            </a:r>
            <a:endParaRPr sz="1400">
              <a:latin typeface="Times New Roman"/>
              <a:ea typeface="Times New Roman"/>
              <a:cs typeface="Times New Roman"/>
              <a:sym typeface="Times New Roman"/>
            </a:endParaRPr>
          </a:p>
          <a:p>
            <a:pPr indent="0" lvl="0" marL="12700" rtl="0" algn="l">
              <a:lnSpc>
                <a:spcPct val="100000"/>
              </a:lnSpc>
              <a:spcBef>
                <a:spcPts val="250"/>
              </a:spcBef>
              <a:spcAft>
                <a:spcPts val="0"/>
              </a:spcAft>
              <a:buNone/>
            </a:pPr>
            <a:r>
              <a:rPr b="1" lang="en-US" sz="1400">
                <a:latin typeface="Times New Roman"/>
                <a:ea typeface="Times New Roman"/>
                <a:cs typeface="Times New Roman"/>
                <a:sym typeface="Times New Roman"/>
              </a:rPr>
              <a:t>safeguarding </a:t>
            </a:r>
            <a:r>
              <a:rPr b="1" lang="en-US" sz="1400">
                <a:latin typeface="Times New Roman"/>
                <a:ea typeface="Times New Roman"/>
                <a:cs typeface="Times New Roman"/>
                <a:sym typeface="Times New Roman"/>
              </a:rPr>
              <a:t>the package</a:t>
            </a:r>
            <a:r>
              <a:rPr lang="en-US" sz="1400">
                <a:latin typeface="Times New Roman"/>
                <a:ea typeface="Times New Roman"/>
                <a:cs typeface="Times New Roman"/>
                <a:sym typeface="Times New Roman"/>
              </a:rPr>
              <a:t> during assembly and operation.</a:t>
            </a:r>
            <a:endParaRPr sz="1400">
              <a:latin typeface="Times New Roman"/>
              <a:ea typeface="Times New Roman"/>
              <a:cs typeface="Times New Roman"/>
              <a:sym typeface="Times New Roman"/>
            </a:endParaRPr>
          </a:p>
          <a:p>
            <a:pPr indent="0" lvl="0" marL="12700" marR="5715" rtl="0" algn="l">
              <a:lnSpc>
                <a:spcPct val="114999"/>
              </a:lnSpc>
              <a:spcBef>
                <a:spcPts val="1200"/>
              </a:spcBef>
              <a:spcAft>
                <a:spcPts val="0"/>
              </a:spcAft>
              <a:buNone/>
            </a:pPr>
            <a:r>
              <a:rPr lang="en-US" sz="1400">
                <a:latin typeface="Times New Roman"/>
                <a:ea typeface="Times New Roman"/>
                <a:cs typeface="Times New Roman"/>
                <a:sym typeface="Times New Roman"/>
              </a:rPr>
              <a:t>As the spreader size is increased, the maximum spreader temperature decreases as shown in graph.</a:t>
            </a:r>
            <a:endParaRPr sz="1400">
              <a:latin typeface="Times New Roman"/>
              <a:ea typeface="Times New Roman"/>
              <a:cs typeface="Times New Roman"/>
              <a:sym typeface="Times New Roman"/>
            </a:endParaRPr>
          </a:p>
          <a:p>
            <a:pPr indent="0" lvl="0" marL="12700" rtl="0" algn="l">
              <a:lnSpc>
                <a:spcPct val="100000"/>
              </a:lnSpc>
              <a:spcBef>
                <a:spcPts val="1455"/>
              </a:spcBef>
              <a:spcAft>
                <a:spcPts val="0"/>
              </a:spcAft>
              <a:buNone/>
            </a:pPr>
            <a:r>
              <a:rPr lang="en-US" sz="1400">
                <a:latin typeface="Times New Roman"/>
                <a:ea typeface="Times New Roman"/>
                <a:cs typeface="Times New Roman"/>
                <a:sym typeface="Times New Roman"/>
              </a:rPr>
              <a:t>Material used for Heat Spreader :</a:t>
            </a:r>
            <a:endParaRPr sz="1400">
              <a:latin typeface="Times New Roman"/>
              <a:ea typeface="Times New Roman"/>
              <a:cs typeface="Times New Roman"/>
              <a:sym typeface="Times New Roman"/>
            </a:endParaRPr>
          </a:p>
          <a:p>
            <a:pPr indent="-376555" lvl="0" marL="469265" rtl="0" algn="l">
              <a:lnSpc>
                <a:spcPct val="100000"/>
              </a:lnSpc>
              <a:spcBef>
                <a:spcPts val="1450"/>
              </a:spcBef>
              <a:spcAft>
                <a:spcPts val="0"/>
              </a:spcAft>
              <a:buSzPts val="1400"/>
              <a:buFont typeface="Times New Roman"/>
              <a:buAutoNum type="arabicParenR"/>
            </a:pPr>
            <a:r>
              <a:rPr b="1" lang="en-US" sz="1400">
                <a:latin typeface="Times New Roman"/>
                <a:ea typeface="Times New Roman"/>
                <a:cs typeface="Times New Roman"/>
                <a:sym typeface="Times New Roman"/>
              </a:rPr>
              <a:t>Aluminum</a:t>
            </a:r>
            <a:endParaRPr b="1" sz="1400">
              <a:latin typeface="Times New Roman"/>
              <a:ea typeface="Times New Roman"/>
              <a:cs typeface="Times New Roman"/>
              <a:sym typeface="Times New Roman"/>
            </a:endParaRPr>
          </a:p>
          <a:p>
            <a:pPr indent="-376555" lvl="0" marL="469265" rtl="0" algn="l">
              <a:lnSpc>
                <a:spcPct val="100000"/>
              </a:lnSpc>
              <a:spcBef>
                <a:spcPts val="250"/>
              </a:spcBef>
              <a:spcAft>
                <a:spcPts val="0"/>
              </a:spcAft>
              <a:buSzPts val="1400"/>
              <a:buFont typeface="Times New Roman"/>
              <a:buAutoNum type="arabicParenR"/>
            </a:pPr>
            <a:r>
              <a:rPr b="1" lang="en-US" sz="1400">
                <a:latin typeface="Times New Roman"/>
                <a:ea typeface="Times New Roman"/>
                <a:cs typeface="Times New Roman"/>
                <a:sym typeface="Times New Roman"/>
              </a:rPr>
              <a:t>Copper</a:t>
            </a:r>
            <a:endParaRPr b="1" sz="1400">
              <a:latin typeface="Times New Roman"/>
              <a:ea typeface="Times New Roman"/>
              <a:cs typeface="Times New Roman"/>
              <a:sym typeface="Times New Roman"/>
            </a:endParaRPr>
          </a:p>
          <a:p>
            <a:pPr indent="-376555" lvl="0" marL="469265" rtl="0" algn="l">
              <a:lnSpc>
                <a:spcPct val="100000"/>
              </a:lnSpc>
              <a:spcBef>
                <a:spcPts val="254"/>
              </a:spcBef>
              <a:spcAft>
                <a:spcPts val="0"/>
              </a:spcAft>
              <a:buSzPts val="1400"/>
              <a:buFont typeface="Times New Roman"/>
              <a:buAutoNum type="arabicParenR"/>
            </a:pPr>
            <a:r>
              <a:rPr b="1" lang="en-US" sz="1400">
                <a:latin typeface="Times New Roman"/>
                <a:ea typeface="Times New Roman"/>
                <a:cs typeface="Times New Roman"/>
                <a:sym typeface="Times New Roman"/>
              </a:rPr>
              <a:t>Graphite etc.</a:t>
            </a:r>
            <a:endParaRPr b="1" sz="1400">
              <a:latin typeface="Times New Roman"/>
              <a:ea typeface="Times New Roman"/>
              <a:cs typeface="Times New Roman"/>
              <a:sym typeface="Times New Roman"/>
            </a:endParaRPr>
          </a:p>
        </p:txBody>
      </p:sp>
      <p:pic>
        <p:nvPicPr>
          <p:cNvPr id="147" name="Google Shape;147;p11"/>
          <p:cNvPicPr preferRelativeResize="0"/>
          <p:nvPr/>
        </p:nvPicPr>
        <p:blipFill rotWithShape="1">
          <a:blip r:embed="rId3">
            <a:alphaModFix/>
          </a:blip>
          <a:srcRect b="0" l="0" r="0" t="0"/>
          <a:stretch/>
        </p:blipFill>
        <p:spPr>
          <a:xfrm>
            <a:off x="5581793" y="1398825"/>
            <a:ext cx="3293748" cy="2619908"/>
          </a:xfrm>
          <a:prstGeom prst="rect">
            <a:avLst/>
          </a:prstGeom>
          <a:noFill/>
          <a:ln>
            <a:noFill/>
          </a:ln>
        </p:spPr>
      </p:pic>
      <p:sp>
        <p:nvSpPr>
          <p:cNvPr id="148" name="Google Shape;148;p11"/>
          <p:cNvSpPr txBox="1"/>
          <p:nvPr>
            <p:ph idx="12" type="sldNum"/>
          </p:nvPr>
        </p:nvSpPr>
        <p:spPr>
          <a:xfrm>
            <a:off x="8719379" y="4950297"/>
            <a:ext cx="235184" cy="174625"/>
          </a:xfrm>
          <a:prstGeom prst="rect">
            <a:avLst/>
          </a:prstGeom>
          <a:noFill/>
          <a:ln>
            <a:noFill/>
          </a:ln>
        </p:spPr>
        <p:txBody>
          <a:bodyPr anchorCtr="0" anchor="t" bIns="0" lIns="0" spcFirstLastPara="1" rIns="0" wrap="square" tIns="317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2"/>
          <p:cNvSpPr txBox="1"/>
          <p:nvPr>
            <p:ph type="title"/>
          </p:nvPr>
        </p:nvSpPr>
        <p:spPr>
          <a:xfrm>
            <a:off x="212399" y="53049"/>
            <a:ext cx="7575335" cy="429524"/>
          </a:xfrm>
          <a:prstGeom prst="rect">
            <a:avLst/>
          </a:prstGeom>
          <a:noFill/>
          <a:ln>
            <a:noFill/>
          </a:ln>
        </p:spPr>
        <p:txBody>
          <a:bodyPr anchorCtr="0" anchor="t" bIns="0" lIns="0" spcFirstLastPara="1" rIns="0" wrap="square" tIns="15225">
            <a:spAutoFit/>
          </a:bodyPr>
          <a:lstStyle/>
          <a:p>
            <a:pPr indent="0" lvl="0" marL="55880" rtl="0" algn="l">
              <a:lnSpc>
                <a:spcPct val="100000"/>
              </a:lnSpc>
              <a:spcBef>
                <a:spcPts val="0"/>
              </a:spcBef>
              <a:spcAft>
                <a:spcPts val="0"/>
              </a:spcAft>
              <a:buNone/>
            </a:pPr>
            <a:r>
              <a:rPr lang="en-US"/>
              <a:t>Thermal Vias</a:t>
            </a:r>
            <a:endParaRPr/>
          </a:p>
        </p:txBody>
      </p:sp>
      <p:sp>
        <p:nvSpPr>
          <p:cNvPr id="154" name="Google Shape;154;p12"/>
          <p:cNvSpPr txBox="1"/>
          <p:nvPr/>
        </p:nvSpPr>
        <p:spPr>
          <a:xfrm>
            <a:off x="453368" y="726258"/>
            <a:ext cx="5118735" cy="1802764"/>
          </a:xfrm>
          <a:prstGeom prst="rect">
            <a:avLst/>
          </a:prstGeom>
          <a:noFill/>
          <a:ln>
            <a:noFill/>
          </a:ln>
        </p:spPr>
        <p:txBody>
          <a:bodyPr anchorCtr="0" anchor="t" bIns="0" lIns="0" spcFirstLastPara="1" rIns="0" wrap="square" tIns="44450">
            <a:spAutoFit/>
          </a:bodyPr>
          <a:lstStyle/>
          <a:p>
            <a:pPr indent="-335280" lvl="0" marL="347980" rtl="0" algn="l">
              <a:lnSpc>
                <a:spcPct val="100000"/>
              </a:lnSpc>
              <a:spcBef>
                <a:spcPts val="0"/>
              </a:spcBef>
              <a:spcAft>
                <a:spcPts val="0"/>
              </a:spcAft>
              <a:buSzPts val="1400"/>
              <a:buFont typeface="Arial"/>
              <a:buChar char="●"/>
            </a:pPr>
            <a:r>
              <a:rPr lang="en-US" sz="1400">
                <a:latin typeface="Times New Roman"/>
                <a:ea typeface="Times New Roman"/>
                <a:cs typeface="Times New Roman"/>
                <a:sym typeface="Times New Roman"/>
              </a:rPr>
              <a:t>Thermal vias are used to transport heat away from the device.</a:t>
            </a:r>
            <a:endParaRPr sz="1400">
              <a:latin typeface="Times New Roman"/>
              <a:ea typeface="Times New Roman"/>
              <a:cs typeface="Times New Roman"/>
              <a:sym typeface="Times New Roman"/>
            </a:endParaRPr>
          </a:p>
          <a:p>
            <a:pPr indent="-335280" lvl="0" marL="347980" rtl="0" algn="l">
              <a:lnSpc>
                <a:spcPct val="100000"/>
              </a:lnSpc>
              <a:spcBef>
                <a:spcPts val="254"/>
              </a:spcBef>
              <a:spcAft>
                <a:spcPts val="0"/>
              </a:spcAft>
              <a:buSzPts val="1400"/>
              <a:buFont typeface="Arial"/>
              <a:buChar char="●"/>
            </a:pPr>
            <a:r>
              <a:rPr lang="en-US" sz="1400">
                <a:latin typeface="Times New Roman"/>
                <a:ea typeface="Times New Roman"/>
                <a:cs typeface="Times New Roman"/>
                <a:sym typeface="Times New Roman"/>
              </a:rPr>
              <a:t>Vias are usually used as electronic through-connections.</a:t>
            </a:r>
            <a:endParaRPr sz="1400">
              <a:latin typeface="Times New Roman"/>
              <a:ea typeface="Times New Roman"/>
              <a:cs typeface="Times New Roman"/>
              <a:sym typeface="Times New Roman"/>
            </a:endParaRPr>
          </a:p>
          <a:p>
            <a:pPr indent="-335280" lvl="0" marL="347980" rtl="0" algn="l">
              <a:lnSpc>
                <a:spcPct val="100000"/>
              </a:lnSpc>
              <a:spcBef>
                <a:spcPts val="250"/>
              </a:spcBef>
              <a:spcAft>
                <a:spcPts val="0"/>
              </a:spcAft>
              <a:buSzPts val="1400"/>
              <a:buFont typeface="Arial"/>
              <a:buChar char="●"/>
            </a:pPr>
            <a:r>
              <a:rPr lang="en-US" sz="1400">
                <a:latin typeface="Times New Roman"/>
                <a:ea typeface="Times New Roman"/>
                <a:cs typeface="Times New Roman"/>
                <a:sym typeface="Times New Roman"/>
              </a:rPr>
              <a:t>They can perform simultaneous </a:t>
            </a:r>
            <a:r>
              <a:rPr b="1" lang="en-US" sz="1400">
                <a:latin typeface="Times New Roman"/>
                <a:ea typeface="Times New Roman"/>
                <a:cs typeface="Times New Roman"/>
                <a:sym typeface="Times New Roman"/>
              </a:rPr>
              <a:t>electrical and thermal functions</a:t>
            </a:r>
            <a:r>
              <a:rPr lang="en-US" sz="1400">
                <a:latin typeface="Times New Roman"/>
                <a:ea typeface="Times New Roman"/>
                <a:cs typeface="Times New Roman"/>
                <a:sym typeface="Times New Roman"/>
              </a:rPr>
              <a:t>.</a:t>
            </a:r>
            <a:endParaRPr sz="1400">
              <a:latin typeface="Times New Roman"/>
              <a:ea typeface="Times New Roman"/>
              <a:cs typeface="Times New Roman"/>
              <a:sym typeface="Times New Roman"/>
            </a:endParaRPr>
          </a:p>
          <a:p>
            <a:pPr indent="-335280" lvl="0" marL="347980" rtl="0" algn="l">
              <a:lnSpc>
                <a:spcPct val="100000"/>
              </a:lnSpc>
              <a:spcBef>
                <a:spcPts val="250"/>
              </a:spcBef>
              <a:spcAft>
                <a:spcPts val="0"/>
              </a:spcAft>
              <a:buSzPts val="1400"/>
              <a:buFont typeface="Arial"/>
              <a:buChar char="●"/>
            </a:pPr>
            <a:r>
              <a:rPr lang="en-US" sz="1400">
                <a:latin typeface="Times New Roman"/>
                <a:ea typeface="Times New Roman"/>
                <a:cs typeface="Times New Roman"/>
                <a:sym typeface="Times New Roman"/>
              </a:rPr>
              <a:t>These structures can be either</a:t>
            </a:r>
            <a:endParaRPr sz="1400">
              <a:latin typeface="Times New Roman"/>
              <a:ea typeface="Times New Roman"/>
              <a:cs typeface="Times New Roman"/>
              <a:sym typeface="Times New Roman"/>
            </a:endParaRPr>
          </a:p>
          <a:p>
            <a:pPr indent="-191769" lvl="1" marL="540385" rtl="0" algn="l">
              <a:lnSpc>
                <a:spcPct val="100000"/>
              </a:lnSpc>
              <a:spcBef>
                <a:spcPts val="1455"/>
              </a:spcBef>
              <a:spcAft>
                <a:spcPts val="0"/>
              </a:spcAft>
              <a:buSzPts val="1400"/>
              <a:buFont typeface="Times New Roman"/>
              <a:buAutoNum type="arabicParenR"/>
            </a:pPr>
            <a:r>
              <a:rPr b="1" lang="en-US" sz="1400">
                <a:latin typeface="Times New Roman"/>
                <a:ea typeface="Times New Roman"/>
                <a:cs typeface="Times New Roman"/>
                <a:sym typeface="Times New Roman"/>
              </a:rPr>
              <a:t>Filled </a:t>
            </a:r>
            <a:r>
              <a:rPr lang="en-US" sz="1400">
                <a:latin typeface="Times New Roman"/>
                <a:ea typeface="Times New Roman"/>
                <a:cs typeface="Times New Roman"/>
                <a:sym typeface="Times New Roman"/>
              </a:rPr>
              <a:t>(preferable from a performance standpoint)</a:t>
            </a:r>
            <a:endParaRPr sz="1400">
              <a:latin typeface="Times New Roman"/>
              <a:ea typeface="Times New Roman"/>
              <a:cs typeface="Times New Roman"/>
              <a:sym typeface="Times New Roman"/>
            </a:endParaRPr>
          </a:p>
          <a:p>
            <a:pPr indent="-236219" lvl="1" marL="584835" rtl="0" algn="l">
              <a:lnSpc>
                <a:spcPct val="100000"/>
              </a:lnSpc>
              <a:spcBef>
                <a:spcPts val="1450"/>
              </a:spcBef>
              <a:spcAft>
                <a:spcPts val="0"/>
              </a:spcAft>
              <a:buSzPts val="1400"/>
              <a:buFont typeface="Times New Roman"/>
              <a:buAutoNum type="arabicParenR"/>
            </a:pPr>
            <a:r>
              <a:rPr b="1" lang="en-US" sz="1400">
                <a:latin typeface="Times New Roman"/>
                <a:ea typeface="Times New Roman"/>
                <a:cs typeface="Times New Roman"/>
                <a:sym typeface="Times New Roman"/>
              </a:rPr>
              <a:t>Capped or unfilled </a:t>
            </a:r>
            <a:r>
              <a:rPr lang="en-US" sz="1400">
                <a:latin typeface="Times New Roman"/>
                <a:ea typeface="Times New Roman"/>
                <a:cs typeface="Times New Roman"/>
                <a:sym typeface="Times New Roman"/>
              </a:rPr>
              <a:t>(preferable from a cost perspective)</a:t>
            </a:r>
            <a:endParaRPr sz="1400">
              <a:latin typeface="Times New Roman"/>
              <a:ea typeface="Times New Roman"/>
              <a:cs typeface="Times New Roman"/>
              <a:sym typeface="Times New Roman"/>
            </a:endParaRPr>
          </a:p>
        </p:txBody>
      </p:sp>
      <p:pic>
        <p:nvPicPr>
          <p:cNvPr id="155" name="Google Shape;155;p12"/>
          <p:cNvPicPr preferRelativeResize="0"/>
          <p:nvPr/>
        </p:nvPicPr>
        <p:blipFill rotWithShape="1">
          <a:blip r:embed="rId3">
            <a:alphaModFix/>
          </a:blip>
          <a:srcRect b="0" l="0" r="0" t="0"/>
          <a:stretch/>
        </p:blipFill>
        <p:spPr>
          <a:xfrm>
            <a:off x="1028700" y="2713175"/>
            <a:ext cx="6795799" cy="2042574"/>
          </a:xfrm>
          <a:prstGeom prst="rect">
            <a:avLst/>
          </a:prstGeom>
          <a:noFill/>
          <a:ln>
            <a:noFill/>
          </a:ln>
        </p:spPr>
      </p:pic>
      <p:sp>
        <p:nvSpPr>
          <p:cNvPr id="156" name="Google Shape;156;p12"/>
          <p:cNvSpPr txBox="1"/>
          <p:nvPr>
            <p:ph idx="12" type="sldNum"/>
          </p:nvPr>
        </p:nvSpPr>
        <p:spPr>
          <a:xfrm>
            <a:off x="8719379" y="4950297"/>
            <a:ext cx="235184" cy="174625"/>
          </a:xfrm>
          <a:prstGeom prst="rect">
            <a:avLst/>
          </a:prstGeom>
          <a:noFill/>
          <a:ln>
            <a:noFill/>
          </a:ln>
        </p:spPr>
        <p:txBody>
          <a:bodyPr anchorCtr="0" anchor="t" bIns="0" lIns="0" spcFirstLastPara="1" rIns="0" wrap="square" tIns="317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3"/>
          <p:cNvSpPr txBox="1"/>
          <p:nvPr>
            <p:ph type="title"/>
          </p:nvPr>
        </p:nvSpPr>
        <p:spPr>
          <a:xfrm>
            <a:off x="212399" y="53049"/>
            <a:ext cx="7575335" cy="429524"/>
          </a:xfrm>
          <a:prstGeom prst="rect">
            <a:avLst/>
          </a:prstGeom>
          <a:noFill/>
          <a:ln>
            <a:noFill/>
          </a:ln>
        </p:spPr>
        <p:txBody>
          <a:bodyPr anchorCtr="0" anchor="t" bIns="0" lIns="0" spcFirstLastPara="1" rIns="0" wrap="square" tIns="15225">
            <a:spAutoFit/>
          </a:bodyPr>
          <a:lstStyle/>
          <a:p>
            <a:pPr indent="0" lvl="0" marL="55880" rtl="0" algn="l">
              <a:lnSpc>
                <a:spcPct val="100000"/>
              </a:lnSpc>
              <a:spcBef>
                <a:spcPts val="0"/>
              </a:spcBef>
              <a:spcAft>
                <a:spcPts val="0"/>
              </a:spcAft>
              <a:buNone/>
            </a:pPr>
            <a:r>
              <a:rPr lang="en-US"/>
              <a:t>Levels of Thermal Management</a:t>
            </a:r>
            <a:endParaRPr/>
          </a:p>
        </p:txBody>
      </p:sp>
      <p:sp>
        <p:nvSpPr>
          <p:cNvPr id="162" name="Google Shape;162;p13"/>
          <p:cNvSpPr txBox="1"/>
          <p:nvPr/>
        </p:nvSpPr>
        <p:spPr>
          <a:xfrm>
            <a:off x="8854848" y="4999793"/>
            <a:ext cx="61594" cy="63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50">
                <a:latin typeface="Roboto"/>
                <a:ea typeface="Roboto"/>
                <a:cs typeface="Roboto"/>
                <a:sym typeface="Roboto"/>
              </a:rPr>
              <a:t>13</a:t>
            </a:r>
            <a:endParaRPr sz="250">
              <a:latin typeface="Roboto"/>
              <a:ea typeface="Roboto"/>
              <a:cs typeface="Roboto"/>
              <a:sym typeface="Roboto"/>
            </a:endParaRPr>
          </a:p>
        </p:txBody>
      </p:sp>
      <p:pic>
        <p:nvPicPr>
          <p:cNvPr id="163" name="Google Shape;163;p13"/>
          <p:cNvPicPr preferRelativeResize="0"/>
          <p:nvPr/>
        </p:nvPicPr>
        <p:blipFill rotWithShape="1">
          <a:blip r:embed="rId3">
            <a:alphaModFix/>
          </a:blip>
          <a:srcRect b="0" l="0" r="0" t="0"/>
          <a:stretch/>
        </p:blipFill>
        <p:spPr>
          <a:xfrm>
            <a:off x="4925300" y="730450"/>
            <a:ext cx="4063574" cy="4347801"/>
          </a:xfrm>
          <a:prstGeom prst="rect">
            <a:avLst/>
          </a:prstGeom>
          <a:noFill/>
          <a:ln>
            <a:noFill/>
          </a:ln>
        </p:spPr>
      </p:pic>
      <p:sp>
        <p:nvSpPr>
          <p:cNvPr id="164" name="Google Shape;164;p13"/>
          <p:cNvSpPr txBox="1"/>
          <p:nvPr/>
        </p:nvSpPr>
        <p:spPr>
          <a:xfrm>
            <a:off x="379675" y="1711065"/>
            <a:ext cx="3966845" cy="6350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2000">
                <a:latin typeface="Times New Roman"/>
                <a:ea typeface="Times New Roman"/>
                <a:cs typeface="Times New Roman"/>
                <a:sym typeface="Times New Roman"/>
              </a:rPr>
              <a:t>3 levels of Thermal Management of an IC :</a:t>
            </a:r>
            <a:endParaRPr sz="2000">
              <a:latin typeface="Times New Roman"/>
              <a:ea typeface="Times New Roman"/>
              <a:cs typeface="Times New Roman"/>
              <a:sym typeface="Times New Roman"/>
            </a:endParaRPr>
          </a:p>
        </p:txBody>
      </p:sp>
      <p:sp>
        <p:nvSpPr>
          <p:cNvPr id="165" name="Google Shape;165;p13"/>
          <p:cNvSpPr txBox="1"/>
          <p:nvPr/>
        </p:nvSpPr>
        <p:spPr>
          <a:xfrm>
            <a:off x="417850" y="2625475"/>
            <a:ext cx="2248500" cy="936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2000">
                <a:latin typeface="Times New Roman"/>
                <a:ea typeface="Times New Roman"/>
                <a:cs typeface="Times New Roman"/>
                <a:sym typeface="Times New Roman"/>
              </a:rPr>
              <a:t>1.	Chip Level</a:t>
            </a:r>
            <a:endParaRPr sz="2000">
              <a:latin typeface="Times New Roman"/>
              <a:ea typeface="Times New Roman"/>
              <a:cs typeface="Times New Roman"/>
              <a:sym typeface="Times New Roman"/>
            </a:endParaRPr>
          </a:p>
          <a:p>
            <a:pPr indent="0" lvl="0" marL="12700" rtl="0" algn="l">
              <a:lnSpc>
                <a:spcPct val="100000"/>
              </a:lnSpc>
              <a:spcBef>
                <a:spcPts val="0"/>
              </a:spcBef>
              <a:spcAft>
                <a:spcPts val="0"/>
              </a:spcAft>
              <a:buNone/>
            </a:pPr>
            <a:r>
              <a:rPr b="1" lang="en-US" sz="2000">
                <a:latin typeface="Times New Roman"/>
                <a:ea typeface="Times New Roman"/>
                <a:cs typeface="Times New Roman"/>
                <a:sym typeface="Times New Roman"/>
              </a:rPr>
              <a:t>2.    Module Level</a:t>
            </a:r>
            <a:endParaRPr sz="2000">
              <a:latin typeface="Times New Roman"/>
              <a:ea typeface="Times New Roman"/>
              <a:cs typeface="Times New Roman"/>
              <a:sym typeface="Times New Roman"/>
            </a:endParaRPr>
          </a:p>
          <a:p>
            <a:pPr indent="0" lvl="0" marL="12700" rtl="0" algn="l">
              <a:lnSpc>
                <a:spcPct val="100000"/>
              </a:lnSpc>
              <a:spcBef>
                <a:spcPts val="0"/>
              </a:spcBef>
              <a:spcAft>
                <a:spcPts val="0"/>
              </a:spcAft>
              <a:buNone/>
            </a:pPr>
            <a:r>
              <a:rPr b="1" lang="en-US" sz="2000">
                <a:latin typeface="Times New Roman"/>
                <a:ea typeface="Times New Roman"/>
                <a:cs typeface="Times New Roman"/>
                <a:sym typeface="Times New Roman"/>
              </a:rPr>
              <a:t>3.	System Level</a:t>
            </a:r>
            <a:endParaRPr sz="2000">
              <a:latin typeface="Times New Roman"/>
              <a:ea typeface="Times New Roman"/>
              <a:cs typeface="Times New Roman"/>
              <a:sym typeface="Times New Roman"/>
            </a:endParaRPr>
          </a:p>
        </p:txBody>
      </p:sp>
      <p:sp>
        <p:nvSpPr>
          <p:cNvPr id="166" name="Google Shape;166;p13"/>
          <p:cNvSpPr/>
          <p:nvPr/>
        </p:nvSpPr>
        <p:spPr>
          <a:xfrm>
            <a:off x="404525" y="2973000"/>
            <a:ext cx="2033400" cy="271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167" name="Google Shape;167;p13"/>
          <p:cNvSpPr/>
          <p:nvPr/>
        </p:nvSpPr>
        <p:spPr>
          <a:xfrm>
            <a:off x="4841350" y="2625475"/>
            <a:ext cx="4230000" cy="1152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4"/>
          <p:cNvSpPr txBox="1"/>
          <p:nvPr>
            <p:ph type="title"/>
          </p:nvPr>
        </p:nvSpPr>
        <p:spPr>
          <a:xfrm>
            <a:off x="314800" y="2232413"/>
            <a:ext cx="8356600" cy="6197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900">
                <a:latin typeface="Palatino Linotype"/>
                <a:ea typeface="Palatino Linotype"/>
                <a:cs typeface="Palatino Linotype"/>
                <a:sym typeface="Palatino Linotype"/>
              </a:rPr>
              <a:t>Module Level Thermal Technologies</a:t>
            </a:r>
            <a:endParaRPr sz="3900">
              <a:latin typeface="Palatino Linotype"/>
              <a:ea typeface="Palatino Linotype"/>
              <a:cs typeface="Palatino Linotype"/>
              <a:sym typeface="Palatino Linotype"/>
            </a:endParaRPr>
          </a:p>
        </p:txBody>
      </p:sp>
      <p:sp>
        <p:nvSpPr>
          <p:cNvPr id="173" name="Google Shape;173;p14"/>
          <p:cNvSpPr txBox="1"/>
          <p:nvPr>
            <p:ph idx="12" type="sldNum"/>
          </p:nvPr>
        </p:nvSpPr>
        <p:spPr>
          <a:xfrm>
            <a:off x="8719379" y="4950297"/>
            <a:ext cx="235184" cy="174625"/>
          </a:xfrm>
          <a:prstGeom prst="rect">
            <a:avLst/>
          </a:prstGeom>
          <a:noFill/>
          <a:ln>
            <a:noFill/>
          </a:ln>
        </p:spPr>
        <p:txBody>
          <a:bodyPr anchorCtr="0" anchor="t" bIns="0" lIns="0" spcFirstLastPara="1" rIns="0" wrap="square" tIns="317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grpSp>
        <p:nvGrpSpPr>
          <p:cNvPr id="178" name="Google Shape;178;p15"/>
          <p:cNvGrpSpPr/>
          <p:nvPr/>
        </p:nvGrpSpPr>
        <p:grpSpPr>
          <a:xfrm>
            <a:off x="5422475" y="609450"/>
            <a:ext cx="3106137" cy="4484223"/>
            <a:chOff x="5422475" y="609450"/>
            <a:chExt cx="3106137" cy="4484223"/>
          </a:xfrm>
        </p:grpSpPr>
        <p:pic>
          <p:nvPicPr>
            <p:cNvPr id="179" name="Google Shape;179;p15"/>
            <p:cNvPicPr preferRelativeResize="0"/>
            <p:nvPr/>
          </p:nvPicPr>
          <p:blipFill rotWithShape="1">
            <a:blip r:embed="rId3">
              <a:alphaModFix/>
            </a:blip>
            <a:srcRect b="0" l="0" r="0" t="0"/>
            <a:stretch/>
          </p:blipFill>
          <p:spPr>
            <a:xfrm>
              <a:off x="5422475" y="609450"/>
              <a:ext cx="2966899" cy="2144893"/>
            </a:xfrm>
            <a:prstGeom prst="rect">
              <a:avLst/>
            </a:prstGeom>
            <a:noFill/>
            <a:ln>
              <a:noFill/>
            </a:ln>
          </p:spPr>
        </p:pic>
        <p:pic>
          <p:nvPicPr>
            <p:cNvPr id="180" name="Google Shape;180;p15"/>
            <p:cNvPicPr preferRelativeResize="0"/>
            <p:nvPr/>
          </p:nvPicPr>
          <p:blipFill rotWithShape="1">
            <a:blip r:embed="rId4">
              <a:alphaModFix/>
            </a:blip>
            <a:srcRect b="0" l="0" r="0" t="0"/>
            <a:stretch/>
          </p:blipFill>
          <p:spPr>
            <a:xfrm>
              <a:off x="5523017" y="2754349"/>
              <a:ext cx="3005595" cy="2339324"/>
            </a:xfrm>
            <a:prstGeom prst="rect">
              <a:avLst/>
            </a:prstGeom>
            <a:noFill/>
            <a:ln>
              <a:noFill/>
            </a:ln>
          </p:spPr>
        </p:pic>
      </p:grpSp>
      <p:sp>
        <p:nvSpPr>
          <p:cNvPr id="181" name="Google Shape;181;p15"/>
          <p:cNvSpPr txBox="1"/>
          <p:nvPr>
            <p:ph type="title"/>
          </p:nvPr>
        </p:nvSpPr>
        <p:spPr>
          <a:xfrm>
            <a:off x="212399" y="53049"/>
            <a:ext cx="7575335" cy="429524"/>
          </a:xfrm>
          <a:prstGeom prst="rect">
            <a:avLst/>
          </a:prstGeom>
          <a:noFill/>
          <a:ln>
            <a:noFill/>
          </a:ln>
        </p:spPr>
        <p:txBody>
          <a:bodyPr anchorCtr="0" anchor="t" bIns="0" lIns="0" spcFirstLastPara="1" rIns="0" wrap="square" tIns="15225">
            <a:spAutoFit/>
          </a:bodyPr>
          <a:lstStyle/>
          <a:p>
            <a:pPr indent="0" lvl="0" marL="55880" rtl="0" algn="l">
              <a:lnSpc>
                <a:spcPct val="100000"/>
              </a:lnSpc>
              <a:spcBef>
                <a:spcPts val="0"/>
              </a:spcBef>
              <a:spcAft>
                <a:spcPts val="0"/>
              </a:spcAft>
              <a:buNone/>
            </a:pPr>
            <a:r>
              <a:rPr lang="en-US"/>
              <a:t>Heat Sinks</a:t>
            </a:r>
            <a:endParaRPr/>
          </a:p>
        </p:txBody>
      </p:sp>
      <p:sp>
        <p:nvSpPr>
          <p:cNvPr id="182" name="Google Shape;182;p15"/>
          <p:cNvSpPr txBox="1"/>
          <p:nvPr>
            <p:ph idx="12" type="sldNum"/>
          </p:nvPr>
        </p:nvSpPr>
        <p:spPr>
          <a:xfrm>
            <a:off x="8719379" y="4950297"/>
            <a:ext cx="235184" cy="174625"/>
          </a:xfrm>
          <a:prstGeom prst="rect">
            <a:avLst/>
          </a:prstGeom>
          <a:noFill/>
          <a:ln>
            <a:noFill/>
          </a:ln>
        </p:spPr>
        <p:txBody>
          <a:bodyPr anchorCtr="0" anchor="t" bIns="0" lIns="0" spcFirstLastPara="1" rIns="0" wrap="square" tIns="317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
        <p:nvSpPr>
          <p:cNvPr id="183" name="Google Shape;183;p15"/>
          <p:cNvSpPr txBox="1"/>
          <p:nvPr/>
        </p:nvSpPr>
        <p:spPr>
          <a:xfrm>
            <a:off x="327025" y="744683"/>
            <a:ext cx="4837500" cy="3074100"/>
          </a:xfrm>
          <a:prstGeom prst="rect">
            <a:avLst/>
          </a:prstGeom>
          <a:noFill/>
          <a:ln>
            <a:noFill/>
          </a:ln>
        </p:spPr>
        <p:txBody>
          <a:bodyPr anchorCtr="0" anchor="t" bIns="0" lIns="0" spcFirstLastPara="1" rIns="0" wrap="square" tIns="12700">
            <a:spAutoFit/>
          </a:bodyPr>
          <a:lstStyle/>
          <a:p>
            <a:pPr indent="0" lvl="0" marL="63500" marR="153670" rtl="0" algn="just">
              <a:lnSpc>
                <a:spcPct val="114999"/>
              </a:lnSpc>
              <a:spcBef>
                <a:spcPts val="0"/>
              </a:spcBef>
              <a:spcAft>
                <a:spcPts val="0"/>
              </a:spcAft>
              <a:buNone/>
            </a:pPr>
            <a:r>
              <a:rPr lang="en-US" sz="1400">
                <a:latin typeface="Times New Roman"/>
                <a:ea typeface="Times New Roman"/>
                <a:cs typeface="Times New Roman"/>
                <a:sym typeface="Times New Roman"/>
              </a:rPr>
              <a:t>Heat is lost to the ambient environment through </a:t>
            </a:r>
            <a:r>
              <a:rPr b="1" lang="en-US" sz="1400">
                <a:latin typeface="Times New Roman"/>
                <a:ea typeface="Times New Roman"/>
                <a:cs typeface="Times New Roman"/>
                <a:sym typeface="Times New Roman"/>
              </a:rPr>
              <a:t>convection and radiation. Heat spreaders </a:t>
            </a:r>
            <a:r>
              <a:rPr lang="en-US" sz="1400">
                <a:latin typeface="Times New Roman"/>
                <a:ea typeface="Times New Roman"/>
                <a:cs typeface="Times New Roman"/>
                <a:sym typeface="Times New Roman"/>
              </a:rPr>
              <a:t>help distribute heat over a larger area before dissipating it to the surroundings.</a:t>
            </a:r>
            <a:endParaRPr sz="1400">
              <a:latin typeface="Times New Roman"/>
              <a:ea typeface="Times New Roman"/>
              <a:cs typeface="Times New Roman"/>
              <a:sym typeface="Times New Roman"/>
            </a:endParaRPr>
          </a:p>
          <a:p>
            <a:pPr indent="0" lvl="0" marL="63500" rtl="0" algn="just">
              <a:lnSpc>
                <a:spcPct val="100000"/>
              </a:lnSpc>
              <a:spcBef>
                <a:spcPts val="1450"/>
              </a:spcBef>
              <a:spcAft>
                <a:spcPts val="0"/>
              </a:spcAft>
              <a:buNone/>
            </a:pPr>
            <a:r>
              <a:rPr b="1" lang="en-US" sz="1400">
                <a:latin typeface="Times New Roman"/>
                <a:ea typeface="Times New Roman"/>
                <a:cs typeface="Times New Roman"/>
                <a:sym typeface="Times New Roman"/>
              </a:rPr>
              <a:t>Newton's Law of Cooling: Q</a:t>
            </a:r>
            <a:r>
              <a:rPr b="1" baseline="-25000" lang="en-US" sz="1350">
                <a:latin typeface="Times New Roman"/>
                <a:ea typeface="Times New Roman"/>
                <a:cs typeface="Times New Roman"/>
                <a:sym typeface="Times New Roman"/>
              </a:rPr>
              <a:t>conv </a:t>
            </a:r>
            <a:r>
              <a:rPr b="1" lang="en-US" sz="1400">
                <a:latin typeface="Times New Roman"/>
                <a:ea typeface="Times New Roman"/>
                <a:cs typeface="Times New Roman"/>
                <a:sym typeface="Times New Roman"/>
              </a:rPr>
              <a:t>= h.A.ΔT </a:t>
            </a:r>
            <a:r>
              <a:rPr lang="en-US" sz="1400">
                <a:latin typeface="Times New Roman"/>
                <a:ea typeface="Times New Roman"/>
                <a:cs typeface="Times New Roman"/>
                <a:sym typeface="Times New Roman"/>
              </a:rPr>
              <a:t>(ΔT = Ts − T∞)</a:t>
            </a:r>
            <a:endParaRPr sz="1400">
              <a:latin typeface="Times New Roman"/>
              <a:ea typeface="Times New Roman"/>
              <a:cs typeface="Times New Roman"/>
              <a:sym typeface="Times New Roman"/>
            </a:endParaRPr>
          </a:p>
          <a:p>
            <a:pPr indent="0" lvl="0" marL="63500" marR="149860" rtl="0" algn="just">
              <a:lnSpc>
                <a:spcPct val="114999"/>
              </a:lnSpc>
              <a:spcBef>
                <a:spcPts val="1200"/>
              </a:spcBef>
              <a:spcAft>
                <a:spcPts val="0"/>
              </a:spcAft>
              <a:buNone/>
            </a:pPr>
            <a:r>
              <a:rPr lang="en-US" sz="1400">
                <a:latin typeface="Times New Roman"/>
                <a:ea typeface="Times New Roman"/>
                <a:cs typeface="Times New Roman"/>
                <a:sym typeface="Times New Roman"/>
              </a:rPr>
              <a:t>Hence, </a:t>
            </a:r>
            <a:r>
              <a:rPr b="1" lang="en-US" sz="1400">
                <a:latin typeface="Times New Roman"/>
                <a:ea typeface="Times New Roman"/>
                <a:cs typeface="Times New Roman"/>
                <a:sym typeface="Times New Roman"/>
              </a:rPr>
              <a:t>thermal resistance </a:t>
            </a:r>
            <a:r>
              <a:rPr lang="en-US" sz="1400">
                <a:latin typeface="Times New Roman"/>
                <a:ea typeface="Times New Roman"/>
                <a:cs typeface="Times New Roman"/>
                <a:sym typeface="Times New Roman"/>
              </a:rPr>
              <a:t>associated with surface convection is given by: </a:t>
            </a:r>
            <a:r>
              <a:rPr b="1" lang="en-US" sz="1400">
                <a:latin typeface="Times New Roman"/>
                <a:ea typeface="Times New Roman"/>
                <a:cs typeface="Times New Roman"/>
                <a:sym typeface="Times New Roman"/>
              </a:rPr>
              <a:t>R</a:t>
            </a:r>
            <a:r>
              <a:rPr b="1" baseline="-25000" lang="en-US" sz="1350">
                <a:latin typeface="Times New Roman"/>
                <a:ea typeface="Times New Roman"/>
                <a:cs typeface="Times New Roman"/>
                <a:sym typeface="Times New Roman"/>
              </a:rPr>
              <a:t>conv</a:t>
            </a:r>
            <a:r>
              <a:rPr b="1" lang="en-US" sz="1400">
                <a:latin typeface="Times New Roman"/>
                <a:ea typeface="Times New Roman"/>
                <a:cs typeface="Times New Roman"/>
                <a:sym typeface="Times New Roman"/>
              </a:rPr>
              <a:t>= 1/(hA)</a:t>
            </a:r>
            <a:endParaRPr sz="1400">
              <a:latin typeface="Times New Roman"/>
              <a:ea typeface="Times New Roman"/>
              <a:cs typeface="Times New Roman"/>
              <a:sym typeface="Times New Roman"/>
            </a:endParaRPr>
          </a:p>
          <a:p>
            <a:pPr indent="0" lvl="0" marL="63500" marR="55880" rtl="0" algn="just">
              <a:lnSpc>
                <a:spcPct val="114999"/>
              </a:lnSpc>
              <a:spcBef>
                <a:spcPts val="1200"/>
              </a:spcBef>
              <a:spcAft>
                <a:spcPts val="0"/>
              </a:spcAft>
              <a:buNone/>
            </a:pPr>
            <a:r>
              <a:rPr b="1" lang="en-US" sz="1400">
                <a:latin typeface="Times New Roman"/>
                <a:ea typeface="Times New Roman"/>
                <a:cs typeface="Times New Roman"/>
                <a:sym typeface="Times New Roman"/>
              </a:rPr>
              <a:t>Metals used (excellent thermal conductivity) such as diamond, copper and aluminum (lower costs)</a:t>
            </a:r>
            <a:endParaRPr sz="1400">
              <a:latin typeface="Times New Roman"/>
              <a:ea typeface="Times New Roman"/>
              <a:cs typeface="Times New Roman"/>
              <a:sym typeface="Times New Roman"/>
            </a:endParaRPr>
          </a:p>
          <a:p>
            <a:pPr indent="0" lvl="0" marL="63500" marR="246379" rtl="0" algn="just">
              <a:lnSpc>
                <a:spcPct val="114999"/>
              </a:lnSpc>
              <a:spcBef>
                <a:spcPts val="1200"/>
              </a:spcBef>
              <a:spcAft>
                <a:spcPts val="0"/>
              </a:spcAft>
              <a:buNone/>
            </a:pPr>
            <a:r>
              <a:rPr b="1" lang="en-US" sz="1400">
                <a:latin typeface="Times New Roman"/>
                <a:ea typeface="Times New Roman"/>
                <a:cs typeface="Times New Roman"/>
                <a:sym typeface="Times New Roman"/>
              </a:rPr>
              <a:t>A heatsink can be optimized by varying different dimension shown.</a:t>
            </a:r>
            <a:endParaRPr sz="1400">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6"/>
          <p:cNvSpPr txBox="1"/>
          <p:nvPr>
            <p:ph type="title"/>
          </p:nvPr>
        </p:nvSpPr>
        <p:spPr>
          <a:xfrm>
            <a:off x="212399" y="53049"/>
            <a:ext cx="7575335" cy="429524"/>
          </a:xfrm>
          <a:prstGeom prst="rect">
            <a:avLst/>
          </a:prstGeom>
          <a:noFill/>
          <a:ln>
            <a:noFill/>
          </a:ln>
        </p:spPr>
        <p:txBody>
          <a:bodyPr anchorCtr="0" anchor="t" bIns="0" lIns="0" spcFirstLastPara="1" rIns="0" wrap="square" tIns="15225">
            <a:spAutoFit/>
          </a:bodyPr>
          <a:lstStyle/>
          <a:p>
            <a:pPr indent="0" lvl="0" marL="55880" rtl="0" algn="l">
              <a:lnSpc>
                <a:spcPct val="100000"/>
              </a:lnSpc>
              <a:spcBef>
                <a:spcPts val="0"/>
              </a:spcBef>
              <a:spcAft>
                <a:spcPts val="0"/>
              </a:spcAft>
              <a:buNone/>
            </a:pPr>
            <a:r>
              <a:rPr lang="en-US"/>
              <a:t>Heat Sinks</a:t>
            </a:r>
            <a:endParaRPr/>
          </a:p>
        </p:txBody>
      </p:sp>
      <p:pic>
        <p:nvPicPr>
          <p:cNvPr id="189" name="Google Shape;189;p16"/>
          <p:cNvPicPr preferRelativeResize="0"/>
          <p:nvPr/>
        </p:nvPicPr>
        <p:blipFill rotWithShape="1">
          <a:blip r:embed="rId3">
            <a:alphaModFix/>
          </a:blip>
          <a:srcRect b="0" l="0" r="0" t="0"/>
          <a:stretch/>
        </p:blipFill>
        <p:spPr>
          <a:xfrm>
            <a:off x="209075" y="2010700"/>
            <a:ext cx="3724199" cy="2953475"/>
          </a:xfrm>
          <a:prstGeom prst="rect">
            <a:avLst/>
          </a:prstGeom>
          <a:noFill/>
          <a:ln>
            <a:noFill/>
          </a:ln>
        </p:spPr>
      </p:pic>
      <p:sp>
        <p:nvSpPr>
          <p:cNvPr id="190" name="Google Shape;190;p16"/>
          <p:cNvSpPr txBox="1"/>
          <p:nvPr/>
        </p:nvSpPr>
        <p:spPr>
          <a:xfrm>
            <a:off x="689593" y="776687"/>
            <a:ext cx="1865700" cy="1125300"/>
          </a:xfrm>
          <a:prstGeom prst="rect">
            <a:avLst/>
          </a:prstGeom>
          <a:noFill/>
          <a:ln>
            <a:noFill/>
          </a:ln>
        </p:spPr>
        <p:txBody>
          <a:bodyPr anchorCtr="0" anchor="t" bIns="0" lIns="0" spcFirstLastPara="1" rIns="0" wrap="square" tIns="12700">
            <a:spAutoFit/>
          </a:bodyPr>
          <a:lstStyle/>
          <a:p>
            <a:pPr indent="0" lvl="0" marL="386715" rtl="0" algn="l">
              <a:lnSpc>
                <a:spcPct val="100000"/>
              </a:lnSpc>
              <a:spcBef>
                <a:spcPts val="0"/>
              </a:spcBef>
              <a:spcAft>
                <a:spcPts val="0"/>
              </a:spcAft>
              <a:buNone/>
            </a:pPr>
            <a:r>
              <a:rPr b="1" lang="en-US" sz="1400">
                <a:latin typeface="Times New Roman"/>
                <a:ea typeface="Times New Roman"/>
                <a:cs typeface="Times New Roman"/>
                <a:sym typeface="Times New Roman"/>
              </a:rPr>
              <a:t>Fan Law:</a:t>
            </a:r>
            <a:endParaRPr sz="1400">
              <a:latin typeface="Times New Roman"/>
              <a:ea typeface="Times New Roman"/>
              <a:cs typeface="Times New Roman"/>
              <a:sym typeface="Times New Roman"/>
            </a:endParaRPr>
          </a:p>
          <a:p>
            <a:pPr indent="-335280" lvl="0" marL="386080" rtl="0" algn="l">
              <a:lnSpc>
                <a:spcPct val="100000"/>
              </a:lnSpc>
              <a:spcBef>
                <a:spcPts val="1450"/>
              </a:spcBef>
              <a:spcAft>
                <a:spcPts val="0"/>
              </a:spcAft>
              <a:buSzPts val="1400"/>
              <a:buFont typeface="Arial"/>
              <a:buChar char="●"/>
            </a:pPr>
            <a:r>
              <a:rPr lang="en-US" sz="1400">
                <a:latin typeface="Times New Roman"/>
                <a:ea typeface="Times New Roman"/>
                <a:cs typeface="Times New Roman"/>
                <a:sym typeface="Times New Roman"/>
              </a:rPr>
              <a:t>Air flow </a:t>
            </a:r>
            <a:r>
              <a:rPr lang="en-US" sz="1400">
                <a:latin typeface="SimSun-ExtB"/>
                <a:ea typeface="SimSun-ExtB"/>
                <a:cs typeface="SimSun-ExtB"/>
                <a:sym typeface="SimSun-ExtB"/>
              </a:rPr>
              <a:t>∝ </a:t>
            </a:r>
            <a:r>
              <a:rPr lang="en-US" sz="1400">
                <a:latin typeface="Times New Roman"/>
                <a:ea typeface="Times New Roman"/>
                <a:cs typeface="Times New Roman"/>
                <a:sym typeface="Times New Roman"/>
              </a:rPr>
              <a:t>n</a:t>
            </a:r>
            <a:r>
              <a:rPr lang="en-US" sz="1400">
                <a:latin typeface="Times New Roman"/>
                <a:ea typeface="Times New Roman"/>
                <a:cs typeface="Times New Roman"/>
                <a:sym typeface="Times New Roman"/>
              </a:rPr>
              <a:t> </a:t>
            </a:r>
            <a:endParaRPr sz="1400">
              <a:latin typeface="Times New Roman"/>
              <a:ea typeface="Times New Roman"/>
              <a:cs typeface="Times New Roman"/>
              <a:sym typeface="Times New Roman"/>
            </a:endParaRPr>
          </a:p>
          <a:p>
            <a:pPr indent="-335280" lvl="0" marL="386080" rtl="0" algn="l">
              <a:lnSpc>
                <a:spcPct val="100000"/>
              </a:lnSpc>
              <a:spcBef>
                <a:spcPts val="254"/>
              </a:spcBef>
              <a:spcAft>
                <a:spcPts val="0"/>
              </a:spcAft>
              <a:buSzPts val="1400"/>
              <a:buFont typeface="Arial"/>
              <a:buChar char="●"/>
            </a:pPr>
            <a:r>
              <a:rPr lang="en-US" sz="1400">
                <a:latin typeface="Times New Roman"/>
                <a:ea typeface="Times New Roman"/>
                <a:cs typeface="Times New Roman"/>
                <a:sym typeface="Times New Roman"/>
              </a:rPr>
              <a:t>Pressure drop </a:t>
            </a:r>
            <a:r>
              <a:rPr lang="en-US" sz="1400">
                <a:latin typeface="SimSun-ExtB"/>
                <a:ea typeface="SimSun-ExtB"/>
                <a:cs typeface="SimSun-ExtB"/>
                <a:sym typeface="SimSun-ExtB"/>
              </a:rPr>
              <a:t>∝ </a:t>
            </a:r>
            <a:r>
              <a:rPr lang="en-US" sz="1400">
                <a:latin typeface="Times New Roman"/>
                <a:ea typeface="Times New Roman"/>
                <a:cs typeface="Times New Roman"/>
                <a:sym typeface="Times New Roman"/>
              </a:rPr>
              <a:t>n</a:t>
            </a:r>
            <a:r>
              <a:rPr baseline="30000" lang="en-US" sz="1350">
                <a:latin typeface="Times New Roman"/>
                <a:ea typeface="Times New Roman"/>
                <a:cs typeface="Times New Roman"/>
                <a:sym typeface="Times New Roman"/>
              </a:rPr>
              <a:t>2</a:t>
            </a:r>
            <a:endParaRPr baseline="30000" sz="1350">
              <a:latin typeface="Times New Roman"/>
              <a:ea typeface="Times New Roman"/>
              <a:cs typeface="Times New Roman"/>
              <a:sym typeface="Times New Roman"/>
            </a:endParaRPr>
          </a:p>
          <a:p>
            <a:pPr indent="-335280" lvl="0" marL="386080" rtl="0" algn="l">
              <a:lnSpc>
                <a:spcPct val="100000"/>
              </a:lnSpc>
              <a:spcBef>
                <a:spcPts val="250"/>
              </a:spcBef>
              <a:spcAft>
                <a:spcPts val="0"/>
              </a:spcAft>
              <a:buSzPts val="1400"/>
              <a:buFont typeface="Arial"/>
              <a:buChar char="●"/>
            </a:pPr>
            <a:r>
              <a:rPr lang="en-US" sz="1400">
                <a:latin typeface="Times New Roman"/>
                <a:ea typeface="Times New Roman"/>
                <a:cs typeface="Times New Roman"/>
                <a:sym typeface="Times New Roman"/>
              </a:rPr>
              <a:t>Noise </a:t>
            </a:r>
            <a:r>
              <a:rPr lang="en-US" sz="1400">
                <a:latin typeface="SimSun-ExtB"/>
                <a:ea typeface="SimSun-ExtB"/>
                <a:cs typeface="SimSun-ExtB"/>
                <a:sym typeface="SimSun-ExtB"/>
              </a:rPr>
              <a:t>∝ </a:t>
            </a:r>
            <a:r>
              <a:rPr lang="en-US" sz="1400">
                <a:latin typeface="Times New Roman"/>
                <a:ea typeface="Times New Roman"/>
                <a:cs typeface="Times New Roman"/>
                <a:sym typeface="Times New Roman"/>
              </a:rPr>
              <a:t>n</a:t>
            </a:r>
            <a:r>
              <a:rPr baseline="30000" lang="en-US" sz="1350">
                <a:latin typeface="Times New Roman"/>
                <a:ea typeface="Times New Roman"/>
                <a:cs typeface="Times New Roman"/>
                <a:sym typeface="Times New Roman"/>
              </a:rPr>
              <a:t>3</a:t>
            </a:r>
            <a:endParaRPr baseline="30000" sz="1350">
              <a:latin typeface="Times New Roman"/>
              <a:ea typeface="Times New Roman"/>
              <a:cs typeface="Times New Roman"/>
              <a:sym typeface="Times New Roman"/>
            </a:endParaRPr>
          </a:p>
        </p:txBody>
      </p:sp>
      <p:pic>
        <p:nvPicPr>
          <p:cNvPr id="191" name="Google Shape;191;p16"/>
          <p:cNvPicPr preferRelativeResize="0"/>
          <p:nvPr/>
        </p:nvPicPr>
        <p:blipFill rotWithShape="1">
          <a:blip r:embed="rId4">
            <a:alphaModFix/>
          </a:blip>
          <a:srcRect b="0" l="0" r="0" t="0"/>
          <a:stretch/>
        </p:blipFill>
        <p:spPr>
          <a:xfrm>
            <a:off x="4278975" y="710774"/>
            <a:ext cx="4709899" cy="2323556"/>
          </a:xfrm>
          <a:prstGeom prst="rect">
            <a:avLst/>
          </a:prstGeom>
          <a:noFill/>
          <a:ln>
            <a:noFill/>
          </a:ln>
        </p:spPr>
      </p:pic>
      <p:sp>
        <p:nvSpPr>
          <p:cNvPr id="192" name="Google Shape;192;p16"/>
          <p:cNvSpPr txBox="1"/>
          <p:nvPr/>
        </p:nvSpPr>
        <p:spPr>
          <a:xfrm>
            <a:off x="4285875" y="3208859"/>
            <a:ext cx="4272280" cy="762000"/>
          </a:xfrm>
          <a:prstGeom prst="rect">
            <a:avLst/>
          </a:prstGeom>
          <a:noFill/>
          <a:ln>
            <a:noFill/>
          </a:ln>
        </p:spPr>
        <p:txBody>
          <a:bodyPr anchorCtr="0" anchor="t" bIns="0" lIns="0" spcFirstLastPara="1" rIns="0" wrap="square" tIns="12700">
            <a:spAutoFit/>
          </a:bodyPr>
          <a:lstStyle/>
          <a:p>
            <a:pPr indent="0" lvl="0" marL="12700" marR="5080" rtl="0" algn="l">
              <a:lnSpc>
                <a:spcPct val="114999"/>
              </a:lnSpc>
              <a:spcBef>
                <a:spcPts val="0"/>
              </a:spcBef>
              <a:spcAft>
                <a:spcPts val="0"/>
              </a:spcAft>
              <a:buNone/>
            </a:pPr>
            <a:r>
              <a:rPr b="1" lang="en-US" sz="1400">
                <a:latin typeface="Times New Roman"/>
                <a:ea typeface="Times New Roman"/>
                <a:cs typeface="Times New Roman"/>
                <a:sym typeface="Times New Roman"/>
              </a:rPr>
              <a:t>Fin Efficiency: </a:t>
            </a:r>
            <a:r>
              <a:rPr lang="en-US" sz="1400">
                <a:latin typeface="Times New Roman"/>
                <a:ea typeface="Times New Roman"/>
                <a:cs typeface="Times New Roman"/>
                <a:sym typeface="Times New Roman"/>
              </a:rPr>
              <a:t>Ratio of the actual heat transfer from the fin to that the heat that would be dissipated if whole surface of the fin is maintained at base temperature.</a:t>
            </a:r>
            <a:endParaRPr sz="1400">
              <a:latin typeface="Times New Roman"/>
              <a:ea typeface="Times New Roman"/>
              <a:cs typeface="Times New Roman"/>
              <a:sym typeface="Times New Roman"/>
            </a:endParaRPr>
          </a:p>
        </p:txBody>
      </p:sp>
      <p:sp>
        <p:nvSpPr>
          <p:cNvPr id="193" name="Google Shape;193;p16"/>
          <p:cNvSpPr txBox="1"/>
          <p:nvPr>
            <p:ph idx="12" type="sldNum"/>
          </p:nvPr>
        </p:nvSpPr>
        <p:spPr>
          <a:xfrm>
            <a:off x="8719379" y="4950297"/>
            <a:ext cx="235184" cy="174625"/>
          </a:xfrm>
          <a:prstGeom prst="rect">
            <a:avLst/>
          </a:prstGeom>
          <a:noFill/>
          <a:ln>
            <a:noFill/>
          </a:ln>
        </p:spPr>
        <p:txBody>
          <a:bodyPr anchorCtr="0" anchor="t" bIns="0" lIns="0" spcFirstLastPara="1" rIns="0" wrap="square" tIns="317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7"/>
          <p:cNvSpPr txBox="1"/>
          <p:nvPr>
            <p:ph type="title"/>
          </p:nvPr>
        </p:nvSpPr>
        <p:spPr>
          <a:xfrm>
            <a:off x="212399" y="53049"/>
            <a:ext cx="7575335" cy="429524"/>
          </a:xfrm>
          <a:prstGeom prst="rect">
            <a:avLst/>
          </a:prstGeom>
          <a:noFill/>
          <a:ln>
            <a:noFill/>
          </a:ln>
        </p:spPr>
        <p:txBody>
          <a:bodyPr anchorCtr="0" anchor="t" bIns="0" lIns="0" spcFirstLastPara="1" rIns="0" wrap="square" tIns="15225">
            <a:spAutoFit/>
          </a:bodyPr>
          <a:lstStyle/>
          <a:p>
            <a:pPr indent="0" lvl="0" marL="55880" rtl="0" algn="l">
              <a:lnSpc>
                <a:spcPct val="100000"/>
              </a:lnSpc>
              <a:spcBef>
                <a:spcPts val="0"/>
              </a:spcBef>
              <a:spcAft>
                <a:spcPts val="0"/>
              </a:spcAft>
              <a:buNone/>
            </a:pPr>
            <a:r>
              <a:rPr lang="en-US"/>
              <a:t>Heat Pipes and Vapor Chambers</a:t>
            </a:r>
            <a:endParaRPr/>
          </a:p>
        </p:txBody>
      </p:sp>
      <p:sp>
        <p:nvSpPr>
          <p:cNvPr id="199" name="Google Shape;199;p17"/>
          <p:cNvSpPr txBox="1"/>
          <p:nvPr/>
        </p:nvSpPr>
        <p:spPr>
          <a:xfrm>
            <a:off x="312825" y="776687"/>
            <a:ext cx="4227195" cy="370014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400">
                <a:latin typeface="Times New Roman"/>
                <a:ea typeface="Times New Roman"/>
                <a:cs typeface="Times New Roman"/>
                <a:sym typeface="Times New Roman"/>
              </a:rPr>
              <a:t>A heat pipe consists of three key elements:</a:t>
            </a:r>
            <a:endParaRPr sz="1400">
              <a:latin typeface="Times New Roman"/>
              <a:ea typeface="Times New Roman"/>
              <a:cs typeface="Times New Roman"/>
              <a:sym typeface="Times New Roman"/>
            </a:endParaRPr>
          </a:p>
          <a:p>
            <a:pPr indent="-376555" lvl="0" marL="469265" rtl="0" algn="l">
              <a:lnSpc>
                <a:spcPct val="100000"/>
              </a:lnSpc>
              <a:spcBef>
                <a:spcPts val="1450"/>
              </a:spcBef>
              <a:spcAft>
                <a:spcPts val="0"/>
              </a:spcAft>
              <a:buSzPts val="1400"/>
              <a:buFont typeface="Times New Roman"/>
              <a:buAutoNum type="arabicParenR"/>
            </a:pPr>
            <a:r>
              <a:rPr b="1" lang="en-US" sz="1400">
                <a:latin typeface="Times New Roman"/>
                <a:ea typeface="Times New Roman"/>
                <a:cs typeface="Times New Roman"/>
                <a:sym typeface="Times New Roman"/>
              </a:rPr>
              <a:t>Working Fluid: </a:t>
            </a:r>
            <a:r>
              <a:rPr lang="en-US" sz="1400">
                <a:latin typeface="Times New Roman"/>
                <a:ea typeface="Times New Roman"/>
                <a:cs typeface="Times New Roman"/>
                <a:sym typeface="Times New Roman"/>
              </a:rPr>
              <a:t>The fluid that transfers heat.</a:t>
            </a:r>
            <a:endParaRPr sz="1400">
              <a:latin typeface="Times New Roman"/>
              <a:ea typeface="Times New Roman"/>
              <a:cs typeface="Times New Roman"/>
              <a:sym typeface="Times New Roman"/>
            </a:endParaRPr>
          </a:p>
          <a:p>
            <a:pPr indent="-376555" lvl="0" marL="469265" rtl="0" algn="l">
              <a:lnSpc>
                <a:spcPct val="100000"/>
              </a:lnSpc>
              <a:spcBef>
                <a:spcPts val="254"/>
              </a:spcBef>
              <a:spcAft>
                <a:spcPts val="0"/>
              </a:spcAft>
              <a:buSzPts val="1400"/>
              <a:buFont typeface="Times New Roman"/>
              <a:buAutoNum type="arabicParenR"/>
            </a:pPr>
            <a:r>
              <a:rPr b="1" lang="en-US" sz="1400">
                <a:latin typeface="Times New Roman"/>
                <a:ea typeface="Times New Roman"/>
                <a:cs typeface="Times New Roman"/>
                <a:sym typeface="Times New Roman"/>
              </a:rPr>
              <a:t>Wick: </a:t>
            </a:r>
            <a:r>
              <a:rPr lang="en-US" sz="1400">
                <a:latin typeface="Times New Roman"/>
                <a:ea typeface="Times New Roman"/>
                <a:cs typeface="Times New Roman"/>
                <a:sym typeface="Times New Roman"/>
              </a:rPr>
              <a:t>Provides capillary action for fluid movement.</a:t>
            </a:r>
            <a:endParaRPr sz="1400">
              <a:latin typeface="Times New Roman"/>
              <a:ea typeface="Times New Roman"/>
              <a:cs typeface="Times New Roman"/>
              <a:sym typeface="Times New Roman"/>
            </a:endParaRPr>
          </a:p>
          <a:p>
            <a:pPr indent="-377190" lvl="0" marL="469900" marR="381635" rtl="0" algn="l">
              <a:lnSpc>
                <a:spcPct val="114999"/>
              </a:lnSpc>
              <a:spcBef>
                <a:spcPts val="0"/>
              </a:spcBef>
              <a:spcAft>
                <a:spcPts val="0"/>
              </a:spcAft>
              <a:buSzPts val="1400"/>
              <a:buFont typeface="Times New Roman"/>
              <a:buAutoNum type="arabicParenR"/>
            </a:pPr>
            <a:r>
              <a:rPr b="1" lang="en-US" sz="1400">
                <a:latin typeface="Times New Roman"/>
                <a:ea typeface="Times New Roman"/>
                <a:cs typeface="Times New Roman"/>
                <a:sym typeface="Times New Roman"/>
              </a:rPr>
              <a:t>Enclosure Wall: </a:t>
            </a:r>
            <a:r>
              <a:rPr lang="en-US" sz="1400">
                <a:latin typeface="Times New Roman"/>
                <a:ea typeface="Times New Roman"/>
                <a:cs typeface="Times New Roman"/>
                <a:sym typeface="Times New Roman"/>
              </a:rPr>
              <a:t>Typically made of conductive material (e.g., copper).</a:t>
            </a:r>
            <a:endParaRPr sz="1400">
              <a:latin typeface="Times New Roman"/>
              <a:ea typeface="Times New Roman"/>
              <a:cs typeface="Times New Roman"/>
              <a:sym typeface="Times New Roman"/>
            </a:endParaRPr>
          </a:p>
          <a:p>
            <a:pPr indent="0" lvl="0" marL="12700" rtl="0" algn="l">
              <a:lnSpc>
                <a:spcPct val="100000"/>
              </a:lnSpc>
              <a:spcBef>
                <a:spcPts val="1450"/>
              </a:spcBef>
              <a:spcAft>
                <a:spcPts val="0"/>
              </a:spcAft>
              <a:buNone/>
            </a:pPr>
            <a:r>
              <a:rPr b="1" lang="en-US" sz="1400">
                <a:latin typeface="Times New Roman"/>
                <a:ea typeface="Times New Roman"/>
                <a:cs typeface="Times New Roman"/>
                <a:sym typeface="Times New Roman"/>
              </a:rPr>
              <a:t>Capillary Pressure Difference:</a:t>
            </a:r>
            <a:endParaRPr sz="1400">
              <a:latin typeface="Times New Roman"/>
              <a:ea typeface="Times New Roman"/>
              <a:cs typeface="Times New Roman"/>
              <a:sym typeface="Times New Roman"/>
            </a:endParaRPr>
          </a:p>
          <a:p>
            <a:pPr indent="0" lvl="0" marL="12700" marR="128904" rtl="0" algn="l">
              <a:lnSpc>
                <a:spcPct val="114999"/>
              </a:lnSpc>
              <a:spcBef>
                <a:spcPts val="1200"/>
              </a:spcBef>
              <a:spcAft>
                <a:spcPts val="0"/>
              </a:spcAft>
              <a:buNone/>
            </a:pPr>
            <a:r>
              <a:rPr lang="en-US" sz="1400">
                <a:latin typeface="Times New Roman"/>
                <a:ea typeface="Times New Roman"/>
                <a:cs typeface="Times New Roman"/>
                <a:sym typeface="Times New Roman"/>
              </a:rPr>
              <a:t>The condensed liquid returns to the evaporator within the wick due to capillary pressure difference.</a:t>
            </a:r>
            <a:endParaRPr sz="1400">
              <a:latin typeface="Times New Roman"/>
              <a:ea typeface="Times New Roman"/>
              <a:cs typeface="Times New Roman"/>
              <a:sym typeface="Times New Roman"/>
            </a:endParaRPr>
          </a:p>
          <a:p>
            <a:pPr indent="0" lvl="0" marL="12700" marR="172720" rtl="0" algn="l">
              <a:lnSpc>
                <a:spcPct val="114999"/>
              </a:lnSpc>
              <a:spcBef>
                <a:spcPts val="1200"/>
              </a:spcBef>
              <a:spcAft>
                <a:spcPts val="0"/>
              </a:spcAft>
              <a:buNone/>
            </a:pPr>
            <a:r>
              <a:rPr lang="en-US" sz="1400">
                <a:latin typeface="Times New Roman"/>
                <a:ea typeface="Times New Roman"/>
                <a:cs typeface="Times New Roman"/>
                <a:sym typeface="Times New Roman"/>
              </a:rPr>
              <a:t>The difference in radii or curvature at the condenser and evaporator ends sets up the capillary pressure difference.</a:t>
            </a:r>
            <a:endParaRPr sz="1400">
              <a:latin typeface="Times New Roman"/>
              <a:ea typeface="Times New Roman"/>
              <a:cs typeface="Times New Roman"/>
              <a:sym typeface="Times New Roman"/>
            </a:endParaRPr>
          </a:p>
          <a:p>
            <a:pPr indent="0" lvl="0" marL="12700" marR="108585" rtl="0" algn="l">
              <a:lnSpc>
                <a:spcPct val="114999"/>
              </a:lnSpc>
              <a:spcBef>
                <a:spcPts val="1200"/>
              </a:spcBef>
              <a:spcAft>
                <a:spcPts val="0"/>
              </a:spcAft>
              <a:buNone/>
            </a:pPr>
            <a:r>
              <a:rPr lang="en-US" sz="1400">
                <a:latin typeface="Times New Roman"/>
                <a:ea typeface="Times New Roman"/>
                <a:cs typeface="Times New Roman"/>
                <a:sym typeface="Times New Roman"/>
              </a:rPr>
              <a:t>Curved interfaces between vapor and liquid at wick pores contribute to this pressure difference.</a:t>
            </a:r>
            <a:endParaRPr sz="1400">
              <a:latin typeface="Times New Roman"/>
              <a:ea typeface="Times New Roman"/>
              <a:cs typeface="Times New Roman"/>
              <a:sym typeface="Times New Roman"/>
            </a:endParaRPr>
          </a:p>
        </p:txBody>
      </p:sp>
      <p:pic>
        <p:nvPicPr>
          <p:cNvPr id="200" name="Google Shape;200;p17"/>
          <p:cNvPicPr preferRelativeResize="0"/>
          <p:nvPr/>
        </p:nvPicPr>
        <p:blipFill rotWithShape="1">
          <a:blip r:embed="rId3">
            <a:alphaModFix/>
          </a:blip>
          <a:srcRect b="0" l="0" r="0" t="0"/>
          <a:stretch/>
        </p:blipFill>
        <p:spPr>
          <a:xfrm>
            <a:off x="4588800" y="765350"/>
            <a:ext cx="4400075" cy="3758403"/>
          </a:xfrm>
          <a:prstGeom prst="rect">
            <a:avLst/>
          </a:prstGeom>
          <a:noFill/>
          <a:ln>
            <a:noFill/>
          </a:ln>
        </p:spPr>
      </p:pic>
      <p:sp>
        <p:nvSpPr>
          <p:cNvPr id="201" name="Google Shape;201;p17"/>
          <p:cNvSpPr txBox="1"/>
          <p:nvPr>
            <p:ph idx="12" type="sldNum"/>
          </p:nvPr>
        </p:nvSpPr>
        <p:spPr>
          <a:xfrm>
            <a:off x="8719379" y="4950297"/>
            <a:ext cx="235184" cy="174625"/>
          </a:xfrm>
          <a:prstGeom prst="rect">
            <a:avLst/>
          </a:prstGeom>
          <a:noFill/>
          <a:ln>
            <a:noFill/>
          </a:ln>
        </p:spPr>
        <p:txBody>
          <a:bodyPr anchorCtr="0" anchor="t" bIns="0" lIns="0" spcFirstLastPara="1" rIns="0" wrap="square" tIns="317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8"/>
          <p:cNvSpPr txBox="1"/>
          <p:nvPr>
            <p:ph type="title"/>
          </p:nvPr>
        </p:nvSpPr>
        <p:spPr>
          <a:xfrm>
            <a:off x="212399" y="53049"/>
            <a:ext cx="7575335" cy="429524"/>
          </a:xfrm>
          <a:prstGeom prst="rect">
            <a:avLst/>
          </a:prstGeom>
          <a:noFill/>
          <a:ln>
            <a:noFill/>
          </a:ln>
        </p:spPr>
        <p:txBody>
          <a:bodyPr anchorCtr="0" anchor="t" bIns="0" lIns="0" spcFirstLastPara="1" rIns="0" wrap="square" tIns="15225">
            <a:spAutoFit/>
          </a:bodyPr>
          <a:lstStyle/>
          <a:p>
            <a:pPr indent="0" lvl="0" marL="55880" rtl="0" algn="l">
              <a:lnSpc>
                <a:spcPct val="100000"/>
              </a:lnSpc>
              <a:spcBef>
                <a:spcPts val="0"/>
              </a:spcBef>
              <a:spcAft>
                <a:spcPts val="0"/>
              </a:spcAft>
              <a:buNone/>
            </a:pPr>
            <a:r>
              <a:rPr lang="en-US"/>
              <a:t>Heat Pipes and Vapor Chambers</a:t>
            </a:r>
            <a:endParaRPr/>
          </a:p>
        </p:txBody>
      </p:sp>
      <p:sp>
        <p:nvSpPr>
          <p:cNvPr id="207" name="Google Shape;207;p18"/>
          <p:cNvSpPr txBox="1"/>
          <p:nvPr/>
        </p:nvSpPr>
        <p:spPr>
          <a:xfrm>
            <a:off x="312825" y="744683"/>
            <a:ext cx="4159885" cy="516255"/>
          </a:xfrm>
          <a:prstGeom prst="rect">
            <a:avLst/>
          </a:prstGeom>
          <a:noFill/>
          <a:ln>
            <a:noFill/>
          </a:ln>
        </p:spPr>
        <p:txBody>
          <a:bodyPr anchorCtr="0" anchor="t" bIns="0" lIns="0" spcFirstLastPara="1" rIns="0" wrap="square" tIns="12700">
            <a:spAutoFit/>
          </a:bodyPr>
          <a:lstStyle/>
          <a:p>
            <a:pPr indent="0" lvl="0" marL="12700" marR="5080" rtl="0" algn="l">
              <a:lnSpc>
                <a:spcPct val="114999"/>
              </a:lnSpc>
              <a:spcBef>
                <a:spcPts val="0"/>
              </a:spcBef>
              <a:spcAft>
                <a:spcPts val="0"/>
              </a:spcAft>
              <a:buNone/>
            </a:pPr>
            <a:r>
              <a:rPr lang="en-US" sz="1400">
                <a:latin typeface="Times New Roman"/>
                <a:ea typeface="Times New Roman"/>
                <a:cs typeface="Times New Roman"/>
                <a:sym typeface="Times New Roman"/>
              </a:rPr>
              <a:t>Heat pipe working fluid choices for varying heat transport capabilities and operating temperatures.</a:t>
            </a:r>
            <a:endParaRPr sz="1400">
              <a:latin typeface="Times New Roman"/>
              <a:ea typeface="Times New Roman"/>
              <a:cs typeface="Times New Roman"/>
              <a:sym typeface="Times New Roman"/>
            </a:endParaRPr>
          </a:p>
        </p:txBody>
      </p:sp>
      <p:grpSp>
        <p:nvGrpSpPr>
          <p:cNvPr id="208" name="Google Shape;208;p18"/>
          <p:cNvGrpSpPr/>
          <p:nvPr/>
        </p:nvGrpSpPr>
        <p:grpSpPr>
          <a:xfrm>
            <a:off x="87400" y="1414724"/>
            <a:ext cx="8954524" cy="3474125"/>
            <a:chOff x="87400" y="1414724"/>
            <a:chExt cx="8954524" cy="3474125"/>
          </a:xfrm>
        </p:grpSpPr>
        <p:pic>
          <p:nvPicPr>
            <p:cNvPr id="209" name="Google Shape;209;p18"/>
            <p:cNvPicPr preferRelativeResize="0"/>
            <p:nvPr/>
          </p:nvPicPr>
          <p:blipFill rotWithShape="1">
            <a:blip r:embed="rId3">
              <a:alphaModFix/>
            </a:blip>
            <a:srcRect b="0" l="0" r="0" t="0"/>
            <a:stretch/>
          </p:blipFill>
          <p:spPr>
            <a:xfrm>
              <a:off x="87400" y="1517675"/>
              <a:ext cx="5197850" cy="3219975"/>
            </a:xfrm>
            <a:prstGeom prst="rect">
              <a:avLst/>
            </a:prstGeom>
            <a:noFill/>
            <a:ln>
              <a:noFill/>
            </a:ln>
          </p:spPr>
        </p:pic>
        <p:pic>
          <p:nvPicPr>
            <p:cNvPr id="210" name="Google Shape;210;p18"/>
            <p:cNvPicPr preferRelativeResize="0"/>
            <p:nvPr/>
          </p:nvPicPr>
          <p:blipFill rotWithShape="1">
            <a:blip r:embed="rId4">
              <a:alphaModFix/>
            </a:blip>
            <a:srcRect b="0" l="0" r="0" t="0"/>
            <a:stretch/>
          </p:blipFill>
          <p:spPr>
            <a:xfrm>
              <a:off x="5129399" y="1414724"/>
              <a:ext cx="3912525" cy="1325124"/>
            </a:xfrm>
            <a:prstGeom prst="rect">
              <a:avLst/>
            </a:prstGeom>
            <a:noFill/>
            <a:ln>
              <a:noFill/>
            </a:ln>
          </p:spPr>
        </p:pic>
        <p:pic>
          <p:nvPicPr>
            <p:cNvPr id="211" name="Google Shape;211;p18"/>
            <p:cNvPicPr preferRelativeResize="0"/>
            <p:nvPr/>
          </p:nvPicPr>
          <p:blipFill rotWithShape="1">
            <a:blip r:embed="rId5">
              <a:alphaModFix/>
            </a:blip>
            <a:srcRect b="0" l="0" r="0" t="0"/>
            <a:stretch/>
          </p:blipFill>
          <p:spPr>
            <a:xfrm>
              <a:off x="6392300" y="3015394"/>
              <a:ext cx="1469032" cy="1873455"/>
            </a:xfrm>
            <a:prstGeom prst="rect">
              <a:avLst/>
            </a:prstGeom>
            <a:noFill/>
            <a:ln>
              <a:noFill/>
            </a:ln>
          </p:spPr>
        </p:pic>
      </p:grpSp>
      <p:sp>
        <p:nvSpPr>
          <p:cNvPr id="212" name="Google Shape;212;p18"/>
          <p:cNvSpPr txBox="1"/>
          <p:nvPr/>
        </p:nvSpPr>
        <p:spPr>
          <a:xfrm>
            <a:off x="5911275" y="744683"/>
            <a:ext cx="2783840" cy="516255"/>
          </a:xfrm>
          <a:prstGeom prst="rect">
            <a:avLst/>
          </a:prstGeom>
          <a:noFill/>
          <a:ln>
            <a:noFill/>
          </a:ln>
        </p:spPr>
        <p:txBody>
          <a:bodyPr anchorCtr="0" anchor="t" bIns="0" lIns="0" spcFirstLastPara="1" rIns="0" wrap="square" tIns="12700">
            <a:spAutoFit/>
          </a:bodyPr>
          <a:lstStyle/>
          <a:p>
            <a:pPr indent="0" lvl="0" marL="12700" marR="5080" rtl="0" algn="l">
              <a:lnSpc>
                <a:spcPct val="114999"/>
              </a:lnSpc>
              <a:spcBef>
                <a:spcPts val="0"/>
              </a:spcBef>
              <a:spcAft>
                <a:spcPts val="0"/>
              </a:spcAft>
              <a:buNone/>
            </a:pPr>
            <a:r>
              <a:rPr lang="en-US" sz="1400">
                <a:latin typeface="Times New Roman"/>
                <a:ea typeface="Times New Roman"/>
                <a:cs typeface="Times New Roman"/>
                <a:sym typeface="Times New Roman"/>
              </a:rPr>
              <a:t>Thermal resistor network for a circular cross-section of heat pipe.</a:t>
            </a:r>
            <a:endParaRPr sz="1400">
              <a:latin typeface="Times New Roman"/>
              <a:ea typeface="Times New Roman"/>
              <a:cs typeface="Times New Roman"/>
              <a:sym typeface="Times New Roman"/>
            </a:endParaRPr>
          </a:p>
        </p:txBody>
      </p:sp>
      <p:sp>
        <p:nvSpPr>
          <p:cNvPr id="213" name="Google Shape;213;p18"/>
          <p:cNvSpPr txBox="1"/>
          <p:nvPr>
            <p:ph idx="12" type="sldNum"/>
          </p:nvPr>
        </p:nvSpPr>
        <p:spPr>
          <a:xfrm>
            <a:off x="8719379" y="4950297"/>
            <a:ext cx="235184" cy="174625"/>
          </a:xfrm>
          <a:prstGeom prst="rect">
            <a:avLst/>
          </a:prstGeom>
          <a:noFill/>
          <a:ln>
            <a:noFill/>
          </a:ln>
        </p:spPr>
        <p:txBody>
          <a:bodyPr anchorCtr="0" anchor="t" bIns="0" lIns="0" spcFirstLastPara="1" rIns="0" wrap="square" tIns="317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19"/>
          <p:cNvPicPr preferRelativeResize="0"/>
          <p:nvPr/>
        </p:nvPicPr>
        <p:blipFill rotWithShape="1">
          <a:blip r:embed="rId3">
            <a:alphaModFix/>
          </a:blip>
          <a:srcRect b="0" l="0" r="0" t="0"/>
          <a:stretch/>
        </p:blipFill>
        <p:spPr>
          <a:xfrm>
            <a:off x="4182674" y="3230550"/>
            <a:ext cx="4806200" cy="1912849"/>
          </a:xfrm>
          <a:prstGeom prst="rect">
            <a:avLst/>
          </a:prstGeom>
          <a:noFill/>
          <a:ln>
            <a:noFill/>
          </a:ln>
        </p:spPr>
      </p:pic>
      <p:sp>
        <p:nvSpPr>
          <p:cNvPr id="219" name="Google Shape;219;p19"/>
          <p:cNvSpPr txBox="1"/>
          <p:nvPr>
            <p:ph type="title"/>
          </p:nvPr>
        </p:nvSpPr>
        <p:spPr>
          <a:xfrm>
            <a:off x="212399" y="53049"/>
            <a:ext cx="7575335" cy="429524"/>
          </a:xfrm>
          <a:prstGeom prst="rect">
            <a:avLst/>
          </a:prstGeom>
          <a:noFill/>
          <a:ln>
            <a:noFill/>
          </a:ln>
        </p:spPr>
        <p:txBody>
          <a:bodyPr anchorCtr="0" anchor="t" bIns="0" lIns="0" spcFirstLastPara="1" rIns="0" wrap="square" tIns="15225">
            <a:spAutoFit/>
          </a:bodyPr>
          <a:lstStyle/>
          <a:p>
            <a:pPr indent="0" lvl="0" marL="55880" rtl="0" algn="l">
              <a:lnSpc>
                <a:spcPct val="100000"/>
              </a:lnSpc>
              <a:spcBef>
                <a:spcPts val="0"/>
              </a:spcBef>
              <a:spcAft>
                <a:spcPts val="0"/>
              </a:spcAft>
              <a:buNone/>
            </a:pPr>
            <a:r>
              <a:rPr lang="en-US"/>
              <a:t>Cold Plates</a:t>
            </a:r>
            <a:endParaRPr/>
          </a:p>
        </p:txBody>
      </p:sp>
      <p:sp>
        <p:nvSpPr>
          <p:cNvPr id="220" name="Google Shape;220;p19"/>
          <p:cNvSpPr txBox="1"/>
          <p:nvPr/>
        </p:nvSpPr>
        <p:spPr>
          <a:xfrm>
            <a:off x="312825" y="668483"/>
            <a:ext cx="3643629" cy="2936240"/>
          </a:xfrm>
          <a:prstGeom prst="rect">
            <a:avLst/>
          </a:prstGeom>
          <a:noFill/>
          <a:ln>
            <a:noFill/>
          </a:ln>
        </p:spPr>
        <p:txBody>
          <a:bodyPr anchorCtr="0" anchor="t" bIns="0" lIns="0" spcFirstLastPara="1" rIns="0" wrap="square" tIns="12700">
            <a:spAutoFit/>
          </a:bodyPr>
          <a:lstStyle/>
          <a:p>
            <a:pPr indent="0" lvl="0" marL="12700" marR="5080" rtl="0" algn="l">
              <a:lnSpc>
                <a:spcPct val="114999"/>
              </a:lnSpc>
              <a:spcBef>
                <a:spcPts val="0"/>
              </a:spcBef>
              <a:spcAft>
                <a:spcPts val="0"/>
              </a:spcAft>
              <a:buNone/>
            </a:pPr>
            <a:r>
              <a:rPr lang="en-US" sz="1400">
                <a:latin typeface="Times New Roman"/>
                <a:ea typeface="Times New Roman"/>
                <a:cs typeface="Times New Roman"/>
                <a:sym typeface="Times New Roman"/>
              </a:rPr>
              <a:t>Heat removal in high power dissipation applications like power electronics, radar modules, and avionics</a:t>
            </a:r>
            <a:endParaRPr sz="1400">
              <a:latin typeface="Times New Roman"/>
              <a:ea typeface="Times New Roman"/>
              <a:cs typeface="Times New Roman"/>
              <a:sym typeface="Times New Roman"/>
            </a:endParaRPr>
          </a:p>
          <a:p>
            <a:pPr indent="0" lvl="0" marL="12700" marR="118110" rtl="0" algn="l">
              <a:lnSpc>
                <a:spcPct val="114999"/>
              </a:lnSpc>
              <a:spcBef>
                <a:spcPts val="1200"/>
              </a:spcBef>
              <a:spcAft>
                <a:spcPts val="0"/>
              </a:spcAft>
              <a:buNone/>
            </a:pPr>
            <a:r>
              <a:rPr b="1" lang="en-US" sz="1400">
                <a:latin typeface="Times New Roman"/>
                <a:ea typeface="Times New Roman"/>
                <a:cs typeface="Times New Roman"/>
                <a:sym typeface="Times New Roman"/>
              </a:rPr>
              <a:t>Single pass/Multiple pass </a:t>
            </a:r>
            <a:r>
              <a:rPr lang="en-US" sz="1400">
                <a:latin typeface="Times New Roman"/>
                <a:ea typeface="Times New Roman"/>
                <a:cs typeface="Times New Roman"/>
                <a:sym typeface="Times New Roman"/>
              </a:rPr>
              <a:t>through the cold plate as a internal heat transfer enhancement features</a:t>
            </a:r>
            <a:endParaRPr sz="1400">
              <a:latin typeface="Times New Roman"/>
              <a:ea typeface="Times New Roman"/>
              <a:cs typeface="Times New Roman"/>
              <a:sym typeface="Times New Roman"/>
            </a:endParaRPr>
          </a:p>
          <a:p>
            <a:pPr indent="0" lvl="0" marL="12700" marR="271780" rtl="0" algn="l">
              <a:lnSpc>
                <a:spcPct val="114999"/>
              </a:lnSpc>
              <a:spcBef>
                <a:spcPts val="1200"/>
              </a:spcBef>
              <a:spcAft>
                <a:spcPts val="0"/>
              </a:spcAft>
              <a:buNone/>
            </a:pPr>
            <a:r>
              <a:rPr lang="en-US" sz="1400">
                <a:latin typeface="Times New Roman"/>
                <a:ea typeface="Times New Roman"/>
                <a:cs typeface="Times New Roman"/>
                <a:sym typeface="Times New Roman"/>
              </a:rPr>
              <a:t>Dissipated heat is conducted into the cold plate structure and carried away by </a:t>
            </a:r>
            <a:r>
              <a:rPr b="1" lang="en-US" sz="1400">
                <a:latin typeface="Times New Roman"/>
                <a:ea typeface="Times New Roman"/>
                <a:cs typeface="Times New Roman"/>
                <a:sym typeface="Times New Roman"/>
              </a:rPr>
              <a:t>convection mechanism </a:t>
            </a:r>
            <a:r>
              <a:rPr lang="en-US" sz="1400">
                <a:latin typeface="Times New Roman"/>
                <a:ea typeface="Times New Roman"/>
                <a:cs typeface="Times New Roman"/>
                <a:sym typeface="Times New Roman"/>
              </a:rPr>
              <a:t>to ambient environment.</a:t>
            </a:r>
            <a:endParaRPr sz="1400">
              <a:latin typeface="Times New Roman"/>
              <a:ea typeface="Times New Roman"/>
              <a:cs typeface="Times New Roman"/>
              <a:sym typeface="Times New Roman"/>
            </a:endParaRPr>
          </a:p>
          <a:p>
            <a:pPr indent="0" lvl="0" marL="12700" marR="172085" rtl="0" algn="l">
              <a:lnSpc>
                <a:spcPct val="114999"/>
              </a:lnSpc>
              <a:spcBef>
                <a:spcPts val="1200"/>
              </a:spcBef>
              <a:spcAft>
                <a:spcPts val="0"/>
              </a:spcAft>
              <a:buNone/>
            </a:pPr>
            <a:r>
              <a:rPr lang="en-US" sz="1400">
                <a:latin typeface="Times New Roman"/>
                <a:ea typeface="Times New Roman"/>
                <a:cs typeface="Times New Roman"/>
                <a:sym typeface="Times New Roman"/>
              </a:rPr>
              <a:t>Circulating fluid used in cold plates is </a:t>
            </a:r>
            <a:r>
              <a:rPr b="1" lang="en-US" sz="1400">
                <a:latin typeface="Times New Roman"/>
                <a:ea typeface="Times New Roman"/>
                <a:cs typeface="Times New Roman"/>
                <a:sym typeface="Times New Roman"/>
              </a:rPr>
              <a:t>water (or glycol/water)</a:t>
            </a:r>
            <a:endParaRPr sz="1400">
              <a:latin typeface="Times New Roman"/>
              <a:ea typeface="Times New Roman"/>
              <a:cs typeface="Times New Roman"/>
              <a:sym typeface="Times New Roman"/>
            </a:endParaRPr>
          </a:p>
        </p:txBody>
      </p:sp>
      <p:pic>
        <p:nvPicPr>
          <p:cNvPr id="221" name="Google Shape;221;p19"/>
          <p:cNvPicPr preferRelativeResize="0"/>
          <p:nvPr/>
        </p:nvPicPr>
        <p:blipFill rotWithShape="1">
          <a:blip r:embed="rId4">
            <a:alphaModFix/>
          </a:blip>
          <a:srcRect b="0" l="0" r="0" t="0"/>
          <a:stretch/>
        </p:blipFill>
        <p:spPr>
          <a:xfrm>
            <a:off x="4504775" y="673124"/>
            <a:ext cx="4378699" cy="2169249"/>
          </a:xfrm>
          <a:prstGeom prst="rect">
            <a:avLst/>
          </a:prstGeom>
          <a:noFill/>
          <a:ln>
            <a:noFill/>
          </a:ln>
        </p:spPr>
      </p:pic>
      <p:pic>
        <p:nvPicPr>
          <p:cNvPr id="222" name="Google Shape;222;p19"/>
          <p:cNvPicPr preferRelativeResize="0"/>
          <p:nvPr/>
        </p:nvPicPr>
        <p:blipFill rotWithShape="1">
          <a:blip r:embed="rId5">
            <a:alphaModFix/>
          </a:blip>
          <a:srcRect b="0" l="0" r="0" t="0"/>
          <a:stretch/>
        </p:blipFill>
        <p:spPr>
          <a:xfrm>
            <a:off x="239788" y="3641275"/>
            <a:ext cx="3749945" cy="1502124"/>
          </a:xfrm>
          <a:prstGeom prst="rect">
            <a:avLst/>
          </a:prstGeom>
          <a:noFill/>
          <a:ln>
            <a:noFill/>
          </a:ln>
        </p:spPr>
      </p:pic>
      <p:sp>
        <p:nvSpPr>
          <p:cNvPr id="223" name="Google Shape;223;p19"/>
          <p:cNvSpPr txBox="1"/>
          <p:nvPr>
            <p:ph idx="12" type="sldNum"/>
          </p:nvPr>
        </p:nvSpPr>
        <p:spPr>
          <a:xfrm>
            <a:off x="8719379" y="4950297"/>
            <a:ext cx="235184" cy="174625"/>
          </a:xfrm>
          <a:prstGeom prst="rect">
            <a:avLst/>
          </a:prstGeom>
          <a:noFill/>
          <a:ln>
            <a:noFill/>
          </a:ln>
        </p:spPr>
        <p:txBody>
          <a:bodyPr anchorCtr="0" anchor="t" bIns="0" lIns="0" spcFirstLastPara="1" rIns="0" wrap="square" tIns="317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2"/>
          <p:cNvSpPr txBox="1"/>
          <p:nvPr>
            <p:ph type="title"/>
          </p:nvPr>
        </p:nvSpPr>
        <p:spPr>
          <a:xfrm>
            <a:off x="212399" y="53049"/>
            <a:ext cx="7575335" cy="429524"/>
          </a:xfrm>
          <a:prstGeom prst="rect">
            <a:avLst/>
          </a:prstGeom>
          <a:noFill/>
          <a:ln>
            <a:noFill/>
          </a:ln>
        </p:spPr>
        <p:txBody>
          <a:bodyPr anchorCtr="0" anchor="t" bIns="0" lIns="0" spcFirstLastPara="1" rIns="0" wrap="square" tIns="15225">
            <a:spAutoFit/>
          </a:bodyPr>
          <a:lstStyle/>
          <a:p>
            <a:pPr indent="0" lvl="0" marL="55880" rtl="0" algn="l">
              <a:lnSpc>
                <a:spcPct val="100000"/>
              </a:lnSpc>
              <a:spcBef>
                <a:spcPts val="0"/>
              </a:spcBef>
              <a:spcAft>
                <a:spcPts val="0"/>
              </a:spcAft>
              <a:buNone/>
            </a:pPr>
            <a:r>
              <a:rPr lang="en-US"/>
              <a:t>MOTIVATION</a:t>
            </a:r>
            <a:endParaRPr/>
          </a:p>
        </p:txBody>
      </p:sp>
      <p:sp>
        <p:nvSpPr>
          <p:cNvPr id="60" name="Google Shape;60;p2"/>
          <p:cNvSpPr txBox="1"/>
          <p:nvPr>
            <p:ph idx="12" type="sldNum"/>
          </p:nvPr>
        </p:nvSpPr>
        <p:spPr>
          <a:xfrm>
            <a:off x="8719379" y="4950297"/>
            <a:ext cx="235184" cy="174625"/>
          </a:xfrm>
          <a:prstGeom prst="rect">
            <a:avLst/>
          </a:prstGeom>
          <a:noFill/>
          <a:ln>
            <a:noFill/>
          </a:ln>
        </p:spPr>
        <p:txBody>
          <a:bodyPr anchorCtr="0" anchor="t" bIns="0" lIns="0" spcFirstLastPara="1" rIns="0" wrap="square" tIns="3175">
            <a:spAutoFit/>
          </a:bodyPr>
          <a:lstStyle/>
          <a:p>
            <a:pPr indent="0" lvl="0" marL="110489" rtl="0" algn="l">
              <a:lnSpc>
                <a:spcPct val="100000"/>
              </a:lnSpc>
              <a:spcBef>
                <a:spcPts val="0"/>
              </a:spcBef>
              <a:spcAft>
                <a:spcPts val="0"/>
              </a:spcAft>
              <a:buNone/>
            </a:pPr>
            <a:fld id="{00000000-1234-1234-1234-123412341234}" type="slidenum">
              <a:rPr lang="en-US"/>
              <a:t>‹#›</a:t>
            </a:fld>
            <a:endParaRPr/>
          </a:p>
        </p:txBody>
      </p:sp>
      <p:sp>
        <p:nvSpPr>
          <p:cNvPr id="61" name="Google Shape;61;p2"/>
          <p:cNvSpPr txBox="1"/>
          <p:nvPr/>
        </p:nvSpPr>
        <p:spPr>
          <a:xfrm>
            <a:off x="378200" y="1081475"/>
            <a:ext cx="8244600" cy="2859000"/>
          </a:xfrm>
          <a:prstGeom prst="rect">
            <a:avLst/>
          </a:prstGeom>
          <a:noFill/>
          <a:ln>
            <a:noFill/>
          </a:ln>
        </p:spPr>
        <p:txBody>
          <a:bodyPr anchorCtr="0" anchor="t" bIns="0" lIns="0" spcFirstLastPara="1" rIns="0" wrap="square" tIns="12700">
            <a:spAutoFit/>
          </a:bodyPr>
          <a:lstStyle/>
          <a:p>
            <a:pPr indent="-336550" lvl="0" marL="348615" marR="9525" rtl="0" algn="l">
              <a:lnSpc>
                <a:spcPct val="100000"/>
              </a:lnSpc>
              <a:spcBef>
                <a:spcPts val="0"/>
              </a:spcBef>
              <a:spcAft>
                <a:spcPts val="0"/>
              </a:spcAft>
              <a:buSzPts val="1400"/>
              <a:buFont typeface="Arial"/>
              <a:buChar char="●"/>
            </a:pPr>
            <a:r>
              <a:rPr lang="en-US" sz="1400">
                <a:latin typeface="Times New Roman"/>
                <a:ea typeface="Times New Roman"/>
                <a:cs typeface="Times New Roman"/>
                <a:sym typeface="Times New Roman"/>
              </a:rPr>
              <a:t>Electronic products generate heat from </a:t>
            </a:r>
            <a:r>
              <a:rPr b="1" lang="en-US" sz="1400">
                <a:latin typeface="Times New Roman"/>
                <a:ea typeface="Times New Roman"/>
                <a:cs typeface="Times New Roman"/>
                <a:sym typeface="Times New Roman"/>
              </a:rPr>
              <a:t>semiconductor switching </a:t>
            </a:r>
            <a:r>
              <a:rPr lang="en-US" sz="1400">
                <a:latin typeface="Times New Roman"/>
                <a:ea typeface="Times New Roman"/>
                <a:cs typeface="Times New Roman"/>
                <a:sym typeface="Times New Roman"/>
              </a:rPr>
              <a:t>and </a:t>
            </a:r>
            <a:r>
              <a:rPr b="1" lang="en-US" sz="1400">
                <a:latin typeface="Times New Roman"/>
                <a:ea typeface="Times New Roman"/>
                <a:cs typeface="Times New Roman"/>
                <a:sym typeface="Times New Roman"/>
              </a:rPr>
              <a:t>high current flow</a:t>
            </a:r>
            <a:r>
              <a:rPr lang="en-US" sz="1400">
                <a:latin typeface="Times New Roman"/>
                <a:ea typeface="Times New Roman"/>
                <a:cs typeface="Times New Roman"/>
                <a:sym typeface="Times New Roman"/>
              </a:rPr>
              <a:t>, impacting electrical performance and reliability.</a:t>
            </a:r>
            <a:endParaRPr sz="1400">
              <a:latin typeface="Times New Roman"/>
              <a:ea typeface="Times New Roman"/>
              <a:cs typeface="Times New Roman"/>
              <a:sym typeface="Times New Roman"/>
            </a:endParaRPr>
          </a:p>
          <a:p>
            <a:pPr indent="0" lvl="0" marL="0" rtl="0" algn="l">
              <a:lnSpc>
                <a:spcPct val="100000"/>
              </a:lnSpc>
              <a:spcBef>
                <a:spcPts val="70"/>
              </a:spcBef>
              <a:spcAft>
                <a:spcPts val="0"/>
              </a:spcAft>
              <a:buSzPts val="1400"/>
              <a:buFont typeface="Arial"/>
              <a:buNone/>
            </a:pPr>
            <a:r>
              <a:t/>
            </a:r>
            <a:endParaRPr sz="1400">
              <a:latin typeface="Times New Roman"/>
              <a:ea typeface="Times New Roman"/>
              <a:cs typeface="Times New Roman"/>
              <a:sym typeface="Times New Roman"/>
            </a:endParaRPr>
          </a:p>
          <a:p>
            <a:pPr indent="-336550" lvl="0" marL="348615" marR="8255" rtl="0" algn="l">
              <a:lnSpc>
                <a:spcPct val="100000"/>
              </a:lnSpc>
              <a:spcBef>
                <a:spcPts val="0"/>
              </a:spcBef>
              <a:spcAft>
                <a:spcPts val="0"/>
              </a:spcAft>
              <a:buSzPts val="1400"/>
              <a:buFont typeface="Arial"/>
              <a:buChar char="●"/>
            </a:pPr>
            <a:r>
              <a:rPr lang="en-US" sz="1400">
                <a:latin typeface="Times New Roman"/>
                <a:ea typeface="Times New Roman"/>
                <a:cs typeface="Times New Roman"/>
                <a:sym typeface="Times New Roman"/>
              </a:rPr>
              <a:t>Thermal management is vital to keep temperatures </a:t>
            </a:r>
            <a:r>
              <a:rPr b="1" lang="en-US" sz="1400">
                <a:latin typeface="Times New Roman"/>
                <a:ea typeface="Times New Roman"/>
                <a:cs typeface="Times New Roman"/>
                <a:sym typeface="Times New Roman"/>
              </a:rPr>
              <a:t>below 85°C</a:t>
            </a:r>
            <a:r>
              <a:rPr lang="en-US" sz="1400">
                <a:latin typeface="Times New Roman"/>
                <a:ea typeface="Times New Roman"/>
                <a:cs typeface="Times New Roman"/>
                <a:sym typeface="Times New Roman"/>
              </a:rPr>
              <a:t>, ensuring optimal performance and reliability, especially in silicon chip modules.</a:t>
            </a:r>
            <a:endParaRPr sz="1400">
              <a:latin typeface="Times New Roman"/>
              <a:ea typeface="Times New Roman"/>
              <a:cs typeface="Times New Roman"/>
              <a:sym typeface="Times New Roman"/>
            </a:endParaRPr>
          </a:p>
          <a:p>
            <a:pPr indent="0" lvl="0" marL="0" rtl="0" algn="l">
              <a:lnSpc>
                <a:spcPct val="100000"/>
              </a:lnSpc>
              <a:spcBef>
                <a:spcPts val="70"/>
              </a:spcBef>
              <a:spcAft>
                <a:spcPts val="0"/>
              </a:spcAft>
              <a:buSzPts val="1400"/>
              <a:buFont typeface="Arial"/>
              <a:buNone/>
            </a:pPr>
            <a:r>
              <a:t/>
            </a:r>
            <a:endParaRPr sz="1400">
              <a:latin typeface="Times New Roman"/>
              <a:ea typeface="Times New Roman"/>
              <a:cs typeface="Times New Roman"/>
              <a:sym typeface="Times New Roman"/>
            </a:endParaRPr>
          </a:p>
          <a:p>
            <a:pPr indent="-335280" lvl="0" marL="347980" rtl="0" algn="l">
              <a:lnSpc>
                <a:spcPct val="100000"/>
              </a:lnSpc>
              <a:spcBef>
                <a:spcPts val="0"/>
              </a:spcBef>
              <a:spcAft>
                <a:spcPts val="0"/>
              </a:spcAft>
              <a:buSzPts val="1400"/>
              <a:buFont typeface="Arial"/>
              <a:buChar char="●"/>
            </a:pPr>
            <a:r>
              <a:rPr lang="en-US" sz="1400">
                <a:latin typeface="Times New Roman"/>
                <a:ea typeface="Times New Roman"/>
                <a:cs typeface="Times New Roman"/>
                <a:sym typeface="Times New Roman"/>
              </a:rPr>
              <a:t>Effective thermal dissipation relies on materials, interfaces, and geometries in packaging design.</a:t>
            </a:r>
            <a:endParaRPr sz="1400">
              <a:latin typeface="Times New Roman"/>
              <a:ea typeface="Times New Roman"/>
              <a:cs typeface="Times New Roman"/>
              <a:sym typeface="Times New Roman"/>
            </a:endParaRPr>
          </a:p>
          <a:p>
            <a:pPr indent="0" lvl="0" marL="0" rtl="0" algn="l">
              <a:lnSpc>
                <a:spcPct val="100000"/>
              </a:lnSpc>
              <a:spcBef>
                <a:spcPts val="70"/>
              </a:spcBef>
              <a:spcAft>
                <a:spcPts val="0"/>
              </a:spcAft>
              <a:buSzPts val="1400"/>
              <a:buFont typeface="Arial"/>
              <a:buNone/>
            </a:pPr>
            <a:r>
              <a:t/>
            </a:r>
            <a:endParaRPr sz="1400">
              <a:latin typeface="Times New Roman"/>
              <a:ea typeface="Times New Roman"/>
              <a:cs typeface="Times New Roman"/>
              <a:sym typeface="Times New Roman"/>
            </a:endParaRPr>
          </a:p>
          <a:p>
            <a:pPr indent="-335280" lvl="0" marL="347980" rtl="0" algn="l">
              <a:lnSpc>
                <a:spcPct val="100000"/>
              </a:lnSpc>
              <a:spcBef>
                <a:spcPts val="0"/>
              </a:spcBef>
              <a:spcAft>
                <a:spcPts val="0"/>
              </a:spcAft>
              <a:buSzPts val="1400"/>
              <a:buFont typeface="Arial"/>
              <a:buChar char="●"/>
            </a:pPr>
            <a:r>
              <a:rPr lang="en-US" sz="1400">
                <a:latin typeface="Times New Roman"/>
                <a:ea typeface="Times New Roman"/>
                <a:cs typeface="Times New Roman"/>
                <a:sym typeface="Times New Roman"/>
              </a:rPr>
              <a:t>High-performance computers consume </a:t>
            </a:r>
            <a:r>
              <a:rPr b="1" lang="en-US" sz="1400">
                <a:latin typeface="Times New Roman"/>
                <a:ea typeface="Times New Roman"/>
                <a:cs typeface="Times New Roman"/>
                <a:sym typeface="Times New Roman"/>
              </a:rPr>
              <a:t>200–500 W</a:t>
            </a:r>
            <a:r>
              <a:rPr lang="en-US" sz="1400">
                <a:latin typeface="Times New Roman"/>
                <a:ea typeface="Times New Roman"/>
                <a:cs typeface="Times New Roman"/>
                <a:sym typeface="Times New Roman"/>
              </a:rPr>
              <a:t>, which requires efficient thermal management.</a:t>
            </a:r>
            <a:endParaRPr sz="1400">
              <a:latin typeface="Times New Roman"/>
              <a:ea typeface="Times New Roman"/>
              <a:cs typeface="Times New Roman"/>
              <a:sym typeface="Times New Roman"/>
            </a:endParaRPr>
          </a:p>
          <a:p>
            <a:pPr indent="0" lvl="0" marL="0" rtl="0" algn="l">
              <a:lnSpc>
                <a:spcPct val="100000"/>
              </a:lnSpc>
              <a:spcBef>
                <a:spcPts val="70"/>
              </a:spcBef>
              <a:spcAft>
                <a:spcPts val="0"/>
              </a:spcAft>
              <a:buSzPts val="1400"/>
              <a:buFont typeface="Arial"/>
              <a:buNone/>
            </a:pPr>
            <a:r>
              <a:t/>
            </a:r>
            <a:endParaRPr sz="1400">
              <a:latin typeface="Times New Roman"/>
              <a:ea typeface="Times New Roman"/>
              <a:cs typeface="Times New Roman"/>
              <a:sym typeface="Times New Roman"/>
            </a:endParaRPr>
          </a:p>
          <a:p>
            <a:pPr indent="-335280" lvl="0" marL="347980" rtl="0" algn="l">
              <a:lnSpc>
                <a:spcPct val="100000"/>
              </a:lnSpc>
              <a:spcBef>
                <a:spcPts val="0"/>
              </a:spcBef>
              <a:spcAft>
                <a:spcPts val="0"/>
              </a:spcAft>
              <a:buSzPts val="1400"/>
              <a:buFont typeface="Arial"/>
              <a:buChar char="●"/>
            </a:pPr>
            <a:r>
              <a:rPr lang="en-US" sz="1400">
                <a:latin typeface="Times New Roman"/>
                <a:ea typeface="Times New Roman"/>
                <a:cs typeface="Times New Roman"/>
                <a:sym typeface="Times New Roman"/>
              </a:rPr>
              <a:t>Maintaining low temperatures prevents degradation and ensures package integrity.</a:t>
            </a:r>
            <a:endParaRPr sz="1400">
              <a:latin typeface="Times New Roman"/>
              <a:ea typeface="Times New Roman"/>
              <a:cs typeface="Times New Roman"/>
              <a:sym typeface="Times New Roman"/>
            </a:endParaRPr>
          </a:p>
          <a:p>
            <a:pPr indent="0" lvl="0" marL="0" rtl="0" algn="l">
              <a:lnSpc>
                <a:spcPct val="100000"/>
              </a:lnSpc>
              <a:spcBef>
                <a:spcPts val="70"/>
              </a:spcBef>
              <a:spcAft>
                <a:spcPts val="0"/>
              </a:spcAft>
              <a:buSzPts val="1400"/>
              <a:buFont typeface="Arial"/>
              <a:buNone/>
            </a:pPr>
            <a:r>
              <a:t/>
            </a:r>
            <a:endParaRPr sz="1400">
              <a:latin typeface="Times New Roman"/>
              <a:ea typeface="Times New Roman"/>
              <a:cs typeface="Times New Roman"/>
              <a:sym typeface="Times New Roman"/>
            </a:endParaRPr>
          </a:p>
          <a:p>
            <a:pPr indent="-336550" lvl="0" marL="348615" marR="5080" rtl="0" algn="l">
              <a:lnSpc>
                <a:spcPct val="100000"/>
              </a:lnSpc>
              <a:spcBef>
                <a:spcPts val="0"/>
              </a:spcBef>
              <a:spcAft>
                <a:spcPts val="0"/>
              </a:spcAft>
              <a:buSzPts val="1400"/>
              <a:buFont typeface="Arial"/>
              <a:buChar char="●"/>
            </a:pPr>
            <a:r>
              <a:rPr lang="en-US" sz="1400">
                <a:latin typeface="Times New Roman"/>
                <a:ea typeface="Times New Roman"/>
                <a:cs typeface="Times New Roman"/>
                <a:sym typeface="Times New Roman"/>
              </a:rPr>
              <a:t>Proper thermal management is essential for optimizing </a:t>
            </a:r>
            <a:r>
              <a:rPr b="1" lang="en-US" sz="1400">
                <a:latin typeface="Times New Roman"/>
                <a:ea typeface="Times New Roman"/>
                <a:cs typeface="Times New Roman"/>
                <a:sym typeface="Times New Roman"/>
              </a:rPr>
              <a:t>electrical performance </a:t>
            </a:r>
            <a:r>
              <a:rPr lang="en-US" sz="1400">
                <a:latin typeface="Times New Roman"/>
                <a:ea typeface="Times New Roman"/>
                <a:cs typeface="Times New Roman"/>
                <a:sym typeface="Times New Roman"/>
              </a:rPr>
              <a:t>and </a:t>
            </a:r>
            <a:r>
              <a:rPr b="1" lang="en-US" sz="1400">
                <a:latin typeface="Times New Roman"/>
                <a:ea typeface="Times New Roman"/>
                <a:cs typeface="Times New Roman"/>
                <a:sym typeface="Times New Roman"/>
              </a:rPr>
              <a:t>reliability </a:t>
            </a:r>
            <a:r>
              <a:rPr lang="en-US" sz="1400">
                <a:latin typeface="Times New Roman"/>
                <a:ea typeface="Times New Roman"/>
                <a:cs typeface="Times New Roman"/>
                <a:sym typeface="Times New Roman"/>
              </a:rPr>
              <a:t>in the systems.</a:t>
            </a:r>
            <a:endParaRPr sz="14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0"/>
          <p:cNvSpPr txBox="1"/>
          <p:nvPr>
            <p:ph type="title"/>
          </p:nvPr>
        </p:nvSpPr>
        <p:spPr>
          <a:xfrm>
            <a:off x="212399" y="53049"/>
            <a:ext cx="7575335" cy="429524"/>
          </a:xfrm>
          <a:prstGeom prst="rect">
            <a:avLst/>
          </a:prstGeom>
          <a:noFill/>
          <a:ln>
            <a:noFill/>
          </a:ln>
        </p:spPr>
        <p:txBody>
          <a:bodyPr anchorCtr="0" anchor="t" bIns="0" lIns="0" spcFirstLastPara="1" rIns="0" wrap="square" tIns="15225">
            <a:spAutoFit/>
          </a:bodyPr>
          <a:lstStyle/>
          <a:p>
            <a:pPr indent="0" lvl="0" marL="55880" rtl="0" algn="l">
              <a:lnSpc>
                <a:spcPct val="100000"/>
              </a:lnSpc>
              <a:spcBef>
                <a:spcPts val="0"/>
              </a:spcBef>
              <a:spcAft>
                <a:spcPts val="0"/>
              </a:spcAft>
              <a:buNone/>
            </a:pPr>
            <a:r>
              <a:rPr lang="en-US"/>
              <a:t>Closed-Loop Liquid Cooling</a:t>
            </a:r>
            <a:endParaRPr/>
          </a:p>
        </p:txBody>
      </p:sp>
      <p:sp>
        <p:nvSpPr>
          <p:cNvPr id="229" name="Google Shape;229;p20"/>
          <p:cNvSpPr txBox="1"/>
          <p:nvPr/>
        </p:nvSpPr>
        <p:spPr>
          <a:xfrm>
            <a:off x="312825" y="776687"/>
            <a:ext cx="3674110" cy="354774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400">
                <a:latin typeface="Times New Roman"/>
                <a:ea typeface="Times New Roman"/>
                <a:cs typeface="Times New Roman"/>
                <a:sym typeface="Times New Roman"/>
              </a:rPr>
              <a:t>Used when heat dissipation ranges in </a:t>
            </a:r>
            <a:r>
              <a:rPr b="1" lang="en-US" sz="1400">
                <a:latin typeface="Times New Roman"/>
                <a:ea typeface="Times New Roman"/>
                <a:cs typeface="Times New Roman"/>
                <a:sym typeface="Times New Roman"/>
              </a:rPr>
              <a:t>100-500 W</a:t>
            </a:r>
            <a:r>
              <a:rPr lang="en-US" sz="1400">
                <a:latin typeface="Times New Roman"/>
                <a:ea typeface="Times New Roman"/>
                <a:cs typeface="Times New Roman"/>
                <a:sym typeface="Times New Roman"/>
              </a:rPr>
              <a:t>.</a:t>
            </a:r>
            <a:endParaRPr sz="1400">
              <a:latin typeface="Times New Roman"/>
              <a:ea typeface="Times New Roman"/>
              <a:cs typeface="Times New Roman"/>
              <a:sym typeface="Times New Roman"/>
            </a:endParaRPr>
          </a:p>
          <a:p>
            <a:pPr indent="0" lvl="0" marL="12700" marR="730250" rtl="0" algn="l">
              <a:lnSpc>
                <a:spcPct val="114999"/>
              </a:lnSpc>
              <a:spcBef>
                <a:spcPts val="1200"/>
              </a:spcBef>
              <a:spcAft>
                <a:spcPts val="0"/>
              </a:spcAft>
              <a:buNone/>
            </a:pPr>
            <a:r>
              <a:rPr lang="en-US" sz="1400">
                <a:latin typeface="Times New Roman"/>
                <a:ea typeface="Times New Roman"/>
                <a:cs typeface="Times New Roman"/>
                <a:sym typeface="Times New Roman"/>
              </a:rPr>
              <a:t>When air-cooled </a:t>
            </a:r>
            <a:r>
              <a:rPr b="1" lang="en-US" sz="1400">
                <a:latin typeface="Times New Roman"/>
                <a:ea typeface="Times New Roman"/>
                <a:cs typeface="Times New Roman"/>
                <a:sym typeface="Times New Roman"/>
              </a:rPr>
              <a:t>heat sink sizes become impractical </a:t>
            </a:r>
            <a:r>
              <a:rPr lang="en-US" sz="1400">
                <a:latin typeface="Times New Roman"/>
                <a:ea typeface="Times New Roman"/>
                <a:cs typeface="Times New Roman"/>
                <a:sym typeface="Times New Roman"/>
              </a:rPr>
              <a:t>for compact server boxes.</a:t>
            </a:r>
            <a:endParaRPr sz="1400">
              <a:latin typeface="Times New Roman"/>
              <a:ea typeface="Times New Roman"/>
              <a:cs typeface="Times New Roman"/>
              <a:sym typeface="Times New Roman"/>
            </a:endParaRPr>
          </a:p>
          <a:p>
            <a:pPr indent="0" lvl="0" marL="12700" marR="245745" rtl="0" algn="l">
              <a:lnSpc>
                <a:spcPct val="114999"/>
              </a:lnSpc>
              <a:spcBef>
                <a:spcPts val="1200"/>
              </a:spcBef>
              <a:spcAft>
                <a:spcPts val="0"/>
              </a:spcAft>
              <a:buNone/>
            </a:pPr>
            <a:r>
              <a:rPr lang="en-US" sz="1400">
                <a:latin typeface="Times New Roman"/>
                <a:ea typeface="Times New Roman"/>
                <a:cs typeface="Times New Roman"/>
                <a:sym typeface="Times New Roman"/>
              </a:rPr>
              <a:t>Fails to provide </a:t>
            </a:r>
            <a:r>
              <a:rPr b="1" lang="en-US" sz="1400">
                <a:latin typeface="Times New Roman"/>
                <a:ea typeface="Times New Roman"/>
                <a:cs typeface="Times New Roman"/>
                <a:sym typeface="Times New Roman"/>
              </a:rPr>
              <a:t>sufficient air flow rates </a:t>
            </a:r>
            <a:r>
              <a:rPr lang="en-US" sz="1400">
                <a:latin typeface="Times New Roman"/>
                <a:ea typeface="Times New Roman"/>
                <a:cs typeface="Times New Roman"/>
                <a:sym typeface="Times New Roman"/>
              </a:rPr>
              <a:t>within these enclosures.</a:t>
            </a:r>
            <a:endParaRPr sz="1400">
              <a:latin typeface="Times New Roman"/>
              <a:ea typeface="Times New Roman"/>
              <a:cs typeface="Times New Roman"/>
              <a:sym typeface="Times New Roman"/>
            </a:endParaRPr>
          </a:p>
          <a:p>
            <a:pPr indent="0" lvl="0" marL="12700" rtl="0" algn="l">
              <a:lnSpc>
                <a:spcPct val="100000"/>
              </a:lnSpc>
              <a:spcBef>
                <a:spcPts val="1450"/>
              </a:spcBef>
              <a:spcAft>
                <a:spcPts val="0"/>
              </a:spcAft>
              <a:buNone/>
            </a:pPr>
            <a:r>
              <a:rPr b="1" lang="en-US" sz="1400">
                <a:latin typeface="Times New Roman"/>
                <a:ea typeface="Times New Roman"/>
                <a:cs typeface="Times New Roman"/>
                <a:sym typeface="Times New Roman"/>
              </a:rPr>
              <a:t>System Components:</a:t>
            </a:r>
            <a:endParaRPr sz="1400">
              <a:latin typeface="Times New Roman"/>
              <a:ea typeface="Times New Roman"/>
              <a:cs typeface="Times New Roman"/>
              <a:sym typeface="Times New Roman"/>
            </a:endParaRPr>
          </a:p>
          <a:p>
            <a:pPr indent="-377190" lvl="0" marL="469900" marR="192405" rtl="0" algn="l">
              <a:lnSpc>
                <a:spcPct val="114999"/>
              </a:lnSpc>
              <a:spcBef>
                <a:spcPts val="1200"/>
              </a:spcBef>
              <a:spcAft>
                <a:spcPts val="0"/>
              </a:spcAft>
              <a:buSzPts val="1400"/>
              <a:buFont typeface="Times New Roman"/>
              <a:buAutoNum type="arabicParenR"/>
            </a:pPr>
            <a:r>
              <a:rPr b="1" lang="en-US" sz="1400">
                <a:latin typeface="Times New Roman"/>
                <a:ea typeface="Times New Roman"/>
                <a:cs typeface="Times New Roman"/>
                <a:sym typeface="Times New Roman"/>
              </a:rPr>
              <a:t>Cold Plate: </a:t>
            </a:r>
            <a:r>
              <a:rPr lang="en-US" sz="1400">
                <a:latin typeface="Times New Roman"/>
                <a:ea typeface="Times New Roman"/>
                <a:cs typeface="Times New Roman"/>
                <a:sym typeface="Times New Roman"/>
              </a:rPr>
              <a:t>Compact component in direct contact with the heat source.</a:t>
            </a:r>
            <a:endParaRPr sz="1400">
              <a:latin typeface="Times New Roman"/>
              <a:ea typeface="Times New Roman"/>
              <a:cs typeface="Times New Roman"/>
              <a:sym typeface="Times New Roman"/>
            </a:endParaRPr>
          </a:p>
          <a:p>
            <a:pPr indent="-377190" lvl="0" marL="469900" marR="5080" rtl="0" algn="l">
              <a:lnSpc>
                <a:spcPct val="114999"/>
              </a:lnSpc>
              <a:spcBef>
                <a:spcPts val="0"/>
              </a:spcBef>
              <a:spcAft>
                <a:spcPts val="0"/>
              </a:spcAft>
              <a:buSzPts val="1400"/>
              <a:buFont typeface="Times New Roman"/>
              <a:buAutoNum type="arabicParenR"/>
            </a:pPr>
            <a:r>
              <a:rPr b="1" lang="en-US" sz="1400">
                <a:latin typeface="Times New Roman"/>
                <a:ea typeface="Times New Roman"/>
                <a:cs typeface="Times New Roman"/>
                <a:sym typeface="Times New Roman"/>
              </a:rPr>
              <a:t>Remote Heat Exchanger: </a:t>
            </a:r>
            <a:r>
              <a:rPr lang="en-US" sz="1400">
                <a:latin typeface="Times New Roman"/>
                <a:ea typeface="Times New Roman"/>
                <a:cs typeface="Times New Roman"/>
                <a:sym typeface="Times New Roman"/>
              </a:rPr>
              <a:t>Larger air-cooled heat sink.</a:t>
            </a:r>
            <a:endParaRPr sz="1400">
              <a:latin typeface="Times New Roman"/>
              <a:ea typeface="Times New Roman"/>
              <a:cs typeface="Times New Roman"/>
              <a:sym typeface="Times New Roman"/>
            </a:endParaRPr>
          </a:p>
          <a:p>
            <a:pPr indent="-376555" lvl="0" marL="469265" rtl="0" algn="l">
              <a:lnSpc>
                <a:spcPct val="100000"/>
              </a:lnSpc>
              <a:spcBef>
                <a:spcPts val="250"/>
              </a:spcBef>
              <a:spcAft>
                <a:spcPts val="0"/>
              </a:spcAft>
              <a:buSzPts val="1400"/>
              <a:buFont typeface="Times New Roman"/>
              <a:buAutoNum type="arabicParenR"/>
            </a:pPr>
            <a:r>
              <a:rPr b="1" lang="en-US" sz="1400">
                <a:latin typeface="Times New Roman"/>
                <a:ea typeface="Times New Roman"/>
                <a:cs typeface="Times New Roman"/>
                <a:sym typeface="Times New Roman"/>
              </a:rPr>
              <a:t>Pump: </a:t>
            </a:r>
            <a:r>
              <a:rPr lang="en-US" sz="1400">
                <a:latin typeface="Times New Roman"/>
                <a:ea typeface="Times New Roman"/>
                <a:cs typeface="Times New Roman"/>
                <a:sym typeface="Times New Roman"/>
              </a:rPr>
              <a:t>Facilitates liquid circulation.</a:t>
            </a:r>
            <a:endParaRPr sz="1400">
              <a:latin typeface="Times New Roman"/>
              <a:ea typeface="Times New Roman"/>
              <a:cs typeface="Times New Roman"/>
              <a:sym typeface="Times New Roman"/>
            </a:endParaRPr>
          </a:p>
          <a:p>
            <a:pPr indent="-376555" lvl="0" marL="469265" rtl="0" algn="l">
              <a:lnSpc>
                <a:spcPct val="100000"/>
              </a:lnSpc>
              <a:spcBef>
                <a:spcPts val="254"/>
              </a:spcBef>
              <a:spcAft>
                <a:spcPts val="0"/>
              </a:spcAft>
              <a:buSzPts val="1400"/>
              <a:buFont typeface="Times New Roman"/>
              <a:buAutoNum type="arabicParenR"/>
            </a:pPr>
            <a:r>
              <a:rPr b="1" lang="en-US" sz="1400">
                <a:latin typeface="Times New Roman"/>
                <a:ea typeface="Times New Roman"/>
                <a:cs typeface="Times New Roman"/>
                <a:sym typeface="Times New Roman"/>
              </a:rPr>
              <a:t>Filter: </a:t>
            </a:r>
            <a:r>
              <a:rPr lang="en-US" sz="1400">
                <a:latin typeface="Times New Roman"/>
                <a:ea typeface="Times New Roman"/>
                <a:cs typeface="Times New Roman"/>
                <a:sym typeface="Times New Roman"/>
              </a:rPr>
              <a:t>Removes particulates</a:t>
            </a:r>
            <a:endParaRPr sz="1400">
              <a:latin typeface="Times New Roman"/>
              <a:ea typeface="Times New Roman"/>
              <a:cs typeface="Times New Roman"/>
              <a:sym typeface="Times New Roman"/>
            </a:endParaRPr>
          </a:p>
        </p:txBody>
      </p:sp>
      <p:pic>
        <p:nvPicPr>
          <p:cNvPr id="230" name="Google Shape;230;p20"/>
          <p:cNvPicPr preferRelativeResize="0"/>
          <p:nvPr/>
        </p:nvPicPr>
        <p:blipFill rotWithShape="1">
          <a:blip r:embed="rId3">
            <a:alphaModFix/>
          </a:blip>
          <a:srcRect b="0" l="0" r="0" t="0"/>
          <a:stretch/>
        </p:blipFill>
        <p:spPr>
          <a:xfrm>
            <a:off x="5201650" y="3520450"/>
            <a:ext cx="2663174" cy="1292199"/>
          </a:xfrm>
          <a:prstGeom prst="rect">
            <a:avLst/>
          </a:prstGeom>
          <a:noFill/>
          <a:ln>
            <a:noFill/>
          </a:ln>
        </p:spPr>
      </p:pic>
      <p:sp>
        <p:nvSpPr>
          <p:cNvPr id="231" name="Google Shape;231;p20"/>
          <p:cNvSpPr txBox="1"/>
          <p:nvPr>
            <p:ph idx="12" type="sldNum"/>
          </p:nvPr>
        </p:nvSpPr>
        <p:spPr>
          <a:xfrm>
            <a:off x="8719379" y="4950297"/>
            <a:ext cx="235184" cy="174625"/>
          </a:xfrm>
          <a:prstGeom prst="rect">
            <a:avLst/>
          </a:prstGeom>
          <a:noFill/>
          <a:ln>
            <a:noFill/>
          </a:ln>
        </p:spPr>
        <p:txBody>
          <a:bodyPr anchorCtr="0" anchor="t" bIns="0" lIns="0" spcFirstLastPara="1" rIns="0" wrap="square" tIns="317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pic>
        <p:nvPicPr>
          <p:cNvPr id="232" name="Google Shape;232;p20"/>
          <p:cNvPicPr preferRelativeResize="0"/>
          <p:nvPr/>
        </p:nvPicPr>
        <p:blipFill>
          <a:blip r:embed="rId4">
            <a:alphaModFix/>
          </a:blip>
          <a:stretch>
            <a:fillRect/>
          </a:stretch>
        </p:blipFill>
        <p:spPr>
          <a:xfrm>
            <a:off x="4063135" y="634973"/>
            <a:ext cx="4852264" cy="27293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1"/>
          <p:cNvSpPr txBox="1"/>
          <p:nvPr>
            <p:ph type="title"/>
          </p:nvPr>
        </p:nvSpPr>
        <p:spPr>
          <a:xfrm>
            <a:off x="212399" y="53049"/>
            <a:ext cx="7575335" cy="429524"/>
          </a:xfrm>
          <a:prstGeom prst="rect">
            <a:avLst/>
          </a:prstGeom>
          <a:noFill/>
          <a:ln>
            <a:noFill/>
          </a:ln>
        </p:spPr>
        <p:txBody>
          <a:bodyPr anchorCtr="0" anchor="t" bIns="0" lIns="0" spcFirstLastPara="1" rIns="0" wrap="square" tIns="15225">
            <a:spAutoFit/>
          </a:bodyPr>
          <a:lstStyle/>
          <a:p>
            <a:pPr indent="0" lvl="0" marL="55880" rtl="0" algn="l">
              <a:lnSpc>
                <a:spcPct val="100000"/>
              </a:lnSpc>
              <a:spcBef>
                <a:spcPts val="0"/>
              </a:spcBef>
              <a:spcAft>
                <a:spcPts val="0"/>
              </a:spcAft>
              <a:buNone/>
            </a:pPr>
            <a:r>
              <a:rPr lang="en-US"/>
              <a:t>Jet Impingement Cooling</a:t>
            </a:r>
            <a:endParaRPr/>
          </a:p>
        </p:txBody>
      </p:sp>
      <p:sp>
        <p:nvSpPr>
          <p:cNvPr id="238" name="Google Shape;238;p21"/>
          <p:cNvSpPr txBox="1"/>
          <p:nvPr/>
        </p:nvSpPr>
        <p:spPr>
          <a:xfrm>
            <a:off x="492918" y="737509"/>
            <a:ext cx="4205605" cy="1743075"/>
          </a:xfrm>
          <a:prstGeom prst="rect">
            <a:avLst/>
          </a:prstGeom>
          <a:noFill/>
          <a:ln>
            <a:noFill/>
          </a:ln>
        </p:spPr>
        <p:txBody>
          <a:bodyPr anchorCtr="0" anchor="t" bIns="0" lIns="0" spcFirstLastPara="1" rIns="0" wrap="square" tIns="44450">
            <a:spAutoFit/>
          </a:bodyPr>
          <a:lstStyle/>
          <a:p>
            <a:pPr indent="-335280" lvl="0" marL="347980" rtl="0" algn="l">
              <a:lnSpc>
                <a:spcPct val="100000"/>
              </a:lnSpc>
              <a:spcBef>
                <a:spcPts val="0"/>
              </a:spcBef>
              <a:spcAft>
                <a:spcPts val="0"/>
              </a:spcAft>
              <a:buSzPts val="1400"/>
              <a:buFont typeface="Arial"/>
              <a:buChar char="●"/>
            </a:pPr>
            <a:r>
              <a:rPr lang="en-US" sz="1400">
                <a:latin typeface="Times New Roman"/>
                <a:ea typeface="Times New Roman"/>
                <a:cs typeface="Times New Roman"/>
                <a:sym typeface="Times New Roman"/>
              </a:rPr>
              <a:t>Directed flow of </a:t>
            </a:r>
            <a:r>
              <a:rPr b="1" lang="en-US" sz="1400">
                <a:latin typeface="Times New Roman"/>
                <a:ea typeface="Times New Roman"/>
                <a:cs typeface="Times New Roman"/>
                <a:sym typeface="Times New Roman"/>
              </a:rPr>
              <a:t>gas or liquid </a:t>
            </a:r>
            <a:r>
              <a:rPr lang="en-US" sz="1400">
                <a:latin typeface="Times New Roman"/>
                <a:ea typeface="Times New Roman"/>
                <a:cs typeface="Times New Roman"/>
                <a:sym typeface="Times New Roman"/>
              </a:rPr>
              <a:t>over a heated surface</a:t>
            </a:r>
            <a:endParaRPr sz="1400">
              <a:latin typeface="Times New Roman"/>
              <a:ea typeface="Times New Roman"/>
              <a:cs typeface="Times New Roman"/>
              <a:sym typeface="Times New Roman"/>
            </a:endParaRPr>
          </a:p>
          <a:p>
            <a:pPr indent="-335280" lvl="0" marL="347980" rtl="0" algn="l">
              <a:lnSpc>
                <a:spcPct val="100000"/>
              </a:lnSpc>
              <a:spcBef>
                <a:spcPts val="250"/>
              </a:spcBef>
              <a:spcAft>
                <a:spcPts val="0"/>
              </a:spcAft>
              <a:buSzPts val="1400"/>
              <a:buFont typeface="Arial"/>
              <a:buChar char="●"/>
            </a:pPr>
            <a:r>
              <a:rPr lang="en-US" sz="1400">
                <a:latin typeface="Times New Roman"/>
                <a:ea typeface="Times New Roman"/>
                <a:cs typeface="Times New Roman"/>
                <a:sym typeface="Times New Roman"/>
              </a:rPr>
              <a:t>Suitable for </a:t>
            </a:r>
            <a:r>
              <a:rPr b="1" lang="en-US" sz="1400">
                <a:latin typeface="Times New Roman"/>
                <a:ea typeface="Times New Roman"/>
                <a:cs typeface="Times New Roman"/>
                <a:sym typeface="Times New Roman"/>
              </a:rPr>
              <a:t>compact hardware systems</a:t>
            </a:r>
            <a:endParaRPr sz="1400">
              <a:latin typeface="Times New Roman"/>
              <a:ea typeface="Times New Roman"/>
              <a:cs typeface="Times New Roman"/>
              <a:sym typeface="Times New Roman"/>
            </a:endParaRPr>
          </a:p>
          <a:p>
            <a:pPr indent="-335280" lvl="0" marL="347980" rtl="0" algn="l">
              <a:lnSpc>
                <a:spcPct val="100000"/>
              </a:lnSpc>
              <a:spcBef>
                <a:spcPts val="254"/>
              </a:spcBef>
              <a:spcAft>
                <a:spcPts val="0"/>
              </a:spcAft>
              <a:buSzPts val="1400"/>
              <a:buFont typeface="Arial"/>
              <a:buChar char="●"/>
            </a:pPr>
            <a:r>
              <a:rPr b="1" lang="en-US" sz="1400">
                <a:latin typeface="Times New Roman"/>
                <a:ea typeface="Times New Roman"/>
                <a:cs typeface="Times New Roman"/>
                <a:sym typeface="Times New Roman"/>
              </a:rPr>
              <a:t>Larger surface area coverage</a:t>
            </a:r>
            <a:endParaRPr sz="1400">
              <a:latin typeface="Times New Roman"/>
              <a:ea typeface="Times New Roman"/>
              <a:cs typeface="Times New Roman"/>
              <a:sym typeface="Times New Roman"/>
            </a:endParaRPr>
          </a:p>
          <a:p>
            <a:pPr indent="-336550" lvl="0" marL="348615" marR="73025" rtl="0" algn="l">
              <a:lnSpc>
                <a:spcPct val="114999"/>
              </a:lnSpc>
              <a:spcBef>
                <a:spcPts val="0"/>
              </a:spcBef>
              <a:spcAft>
                <a:spcPts val="0"/>
              </a:spcAft>
              <a:buSzPts val="1400"/>
              <a:buFont typeface="Arial"/>
              <a:buChar char="●"/>
            </a:pPr>
            <a:r>
              <a:rPr lang="en-US" sz="1400">
                <a:latin typeface="Times New Roman"/>
                <a:ea typeface="Times New Roman"/>
                <a:cs typeface="Times New Roman"/>
                <a:sym typeface="Times New Roman"/>
              </a:rPr>
              <a:t>Requires </a:t>
            </a:r>
            <a:r>
              <a:rPr b="1" lang="en-US" sz="1400">
                <a:latin typeface="Times New Roman"/>
                <a:ea typeface="Times New Roman"/>
                <a:cs typeface="Times New Roman"/>
                <a:sym typeface="Times New Roman"/>
              </a:rPr>
              <a:t>lower flow rates </a:t>
            </a:r>
            <a:r>
              <a:rPr lang="en-US" sz="1400">
                <a:latin typeface="Times New Roman"/>
                <a:ea typeface="Times New Roman"/>
                <a:cs typeface="Times New Roman"/>
                <a:sym typeface="Times New Roman"/>
              </a:rPr>
              <a:t>compared to conventional cooling methods.</a:t>
            </a:r>
            <a:endParaRPr sz="1400">
              <a:latin typeface="Times New Roman"/>
              <a:ea typeface="Times New Roman"/>
              <a:cs typeface="Times New Roman"/>
              <a:sym typeface="Times New Roman"/>
            </a:endParaRPr>
          </a:p>
          <a:p>
            <a:pPr indent="-336550" lvl="0" marL="348615" marR="5080" rtl="0" algn="l">
              <a:lnSpc>
                <a:spcPct val="114999"/>
              </a:lnSpc>
              <a:spcBef>
                <a:spcPts val="0"/>
              </a:spcBef>
              <a:spcAft>
                <a:spcPts val="0"/>
              </a:spcAft>
              <a:buSzPts val="1400"/>
              <a:buFont typeface="Arial"/>
              <a:buChar char="●"/>
            </a:pPr>
            <a:r>
              <a:rPr lang="en-US" sz="1400">
                <a:latin typeface="Times New Roman"/>
                <a:ea typeface="Times New Roman"/>
                <a:cs typeface="Times New Roman"/>
                <a:sym typeface="Times New Roman"/>
              </a:rPr>
              <a:t>Impinging jets can handle </a:t>
            </a:r>
            <a:r>
              <a:rPr b="1" lang="en-US" sz="1400">
                <a:latin typeface="Times New Roman"/>
                <a:ea typeface="Times New Roman"/>
                <a:cs typeface="Times New Roman"/>
                <a:sym typeface="Times New Roman"/>
              </a:rPr>
              <a:t>heat fluxes in the range of 200 W/cm² </a:t>
            </a:r>
            <a:r>
              <a:rPr lang="en-US" sz="1400">
                <a:latin typeface="Times New Roman"/>
                <a:ea typeface="Times New Roman"/>
                <a:cs typeface="Times New Roman"/>
                <a:sym typeface="Times New Roman"/>
              </a:rPr>
              <a:t>using glycol-water jets.</a:t>
            </a:r>
            <a:endParaRPr sz="1400">
              <a:latin typeface="Times New Roman"/>
              <a:ea typeface="Times New Roman"/>
              <a:cs typeface="Times New Roman"/>
              <a:sym typeface="Times New Roman"/>
            </a:endParaRPr>
          </a:p>
        </p:txBody>
      </p:sp>
      <p:pic>
        <p:nvPicPr>
          <p:cNvPr id="239" name="Google Shape;239;p21"/>
          <p:cNvPicPr preferRelativeResize="0"/>
          <p:nvPr/>
        </p:nvPicPr>
        <p:blipFill rotWithShape="1">
          <a:blip r:embed="rId3">
            <a:alphaModFix/>
          </a:blip>
          <a:srcRect b="0" l="0" r="0" t="0"/>
          <a:stretch/>
        </p:blipFill>
        <p:spPr>
          <a:xfrm>
            <a:off x="4750836" y="932199"/>
            <a:ext cx="4342737" cy="3956650"/>
          </a:xfrm>
          <a:prstGeom prst="rect">
            <a:avLst/>
          </a:prstGeom>
          <a:noFill/>
          <a:ln>
            <a:noFill/>
          </a:ln>
        </p:spPr>
      </p:pic>
      <p:pic>
        <p:nvPicPr>
          <p:cNvPr id="240" name="Google Shape;240;p21"/>
          <p:cNvPicPr preferRelativeResize="0"/>
          <p:nvPr/>
        </p:nvPicPr>
        <p:blipFill rotWithShape="1">
          <a:blip r:embed="rId4">
            <a:alphaModFix/>
          </a:blip>
          <a:srcRect b="0" l="0" r="0" t="0"/>
          <a:stretch/>
        </p:blipFill>
        <p:spPr>
          <a:xfrm>
            <a:off x="563875" y="2780175"/>
            <a:ext cx="3524523" cy="2052349"/>
          </a:xfrm>
          <a:prstGeom prst="rect">
            <a:avLst/>
          </a:prstGeom>
          <a:noFill/>
          <a:ln>
            <a:noFill/>
          </a:ln>
        </p:spPr>
      </p:pic>
      <p:sp>
        <p:nvSpPr>
          <p:cNvPr id="241" name="Google Shape;241;p21"/>
          <p:cNvSpPr txBox="1"/>
          <p:nvPr>
            <p:ph idx="12" type="sldNum"/>
          </p:nvPr>
        </p:nvSpPr>
        <p:spPr>
          <a:xfrm>
            <a:off x="8719379" y="4950297"/>
            <a:ext cx="235184" cy="174625"/>
          </a:xfrm>
          <a:prstGeom prst="rect">
            <a:avLst/>
          </a:prstGeom>
          <a:noFill/>
          <a:ln>
            <a:noFill/>
          </a:ln>
        </p:spPr>
        <p:txBody>
          <a:bodyPr anchorCtr="0" anchor="t" bIns="0" lIns="0" spcFirstLastPara="1" rIns="0" wrap="square" tIns="317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2"/>
          <p:cNvSpPr txBox="1"/>
          <p:nvPr>
            <p:ph type="title"/>
          </p:nvPr>
        </p:nvSpPr>
        <p:spPr>
          <a:xfrm>
            <a:off x="212399" y="53049"/>
            <a:ext cx="7575335" cy="429524"/>
          </a:xfrm>
          <a:prstGeom prst="rect">
            <a:avLst/>
          </a:prstGeom>
          <a:noFill/>
          <a:ln>
            <a:noFill/>
          </a:ln>
        </p:spPr>
        <p:txBody>
          <a:bodyPr anchorCtr="0" anchor="t" bIns="0" lIns="0" spcFirstLastPara="1" rIns="0" wrap="square" tIns="15225">
            <a:spAutoFit/>
          </a:bodyPr>
          <a:lstStyle/>
          <a:p>
            <a:pPr indent="0" lvl="0" marL="55880" rtl="0" algn="l">
              <a:lnSpc>
                <a:spcPct val="100000"/>
              </a:lnSpc>
              <a:spcBef>
                <a:spcPts val="0"/>
              </a:spcBef>
              <a:spcAft>
                <a:spcPts val="0"/>
              </a:spcAft>
              <a:buNone/>
            </a:pPr>
            <a:r>
              <a:rPr lang="en-US"/>
              <a:t>Spray Cooling</a:t>
            </a:r>
            <a:endParaRPr/>
          </a:p>
        </p:txBody>
      </p:sp>
      <p:sp>
        <p:nvSpPr>
          <p:cNvPr id="247" name="Google Shape;247;p22"/>
          <p:cNvSpPr txBox="1"/>
          <p:nvPr/>
        </p:nvSpPr>
        <p:spPr>
          <a:xfrm>
            <a:off x="377168" y="737509"/>
            <a:ext cx="7552200" cy="1499100"/>
          </a:xfrm>
          <a:prstGeom prst="rect">
            <a:avLst/>
          </a:prstGeom>
          <a:noFill/>
          <a:ln>
            <a:noFill/>
          </a:ln>
        </p:spPr>
        <p:txBody>
          <a:bodyPr anchorCtr="0" anchor="t" bIns="0" lIns="0" spcFirstLastPara="1" rIns="0" wrap="square" tIns="44450">
            <a:spAutoFit/>
          </a:bodyPr>
          <a:lstStyle/>
          <a:p>
            <a:pPr indent="-335280" lvl="0" marL="347980" rtl="0" algn="l">
              <a:lnSpc>
                <a:spcPct val="100000"/>
              </a:lnSpc>
              <a:spcBef>
                <a:spcPts val="0"/>
              </a:spcBef>
              <a:spcAft>
                <a:spcPts val="0"/>
              </a:spcAft>
              <a:buSzPts val="1400"/>
              <a:buFont typeface="Arial"/>
              <a:buChar char="●"/>
            </a:pPr>
            <a:r>
              <a:rPr b="1" lang="en-US" sz="1400">
                <a:latin typeface="Times New Roman"/>
                <a:ea typeface="Times New Roman"/>
                <a:cs typeface="Times New Roman"/>
                <a:sym typeface="Times New Roman"/>
              </a:rPr>
              <a:t>Liquid forced breaks up into fine droplets </a:t>
            </a:r>
            <a:r>
              <a:rPr lang="en-US" sz="1400">
                <a:latin typeface="Times New Roman"/>
                <a:ea typeface="Times New Roman"/>
                <a:cs typeface="Times New Roman"/>
                <a:sym typeface="Times New Roman"/>
              </a:rPr>
              <a:t>when passed through a small </a:t>
            </a:r>
            <a:r>
              <a:rPr b="1" lang="en-US" sz="1400">
                <a:latin typeface="Times New Roman"/>
                <a:ea typeface="Times New Roman"/>
                <a:cs typeface="Times New Roman"/>
                <a:sym typeface="Times New Roman"/>
              </a:rPr>
              <a:t>gas atomizing nozzle</a:t>
            </a:r>
            <a:endParaRPr sz="1400">
              <a:latin typeface="Times New Roman"/>
              <a:ea typeface="Times New Roman"/>
              <a:cs typeface="Times New Roman"/>
              <a:sym typeface="Times New Roman"/>
            </a:endParaRPr>
          </a:p>
          <a:p>
            <a:pPr indent="-335280" lvl="0" marL="347980" rtl="0" algn="l">
              <a:lnSpc>
                <a:spcPct val="100000"/>
              </a:lnSpc>
              <a:spcBef>
                <a:spcPts val="250"/>
              </a:spcBef>
              <a:spcAft>
                <a:spcPts val="0"/>
              </a:spcAft>
              <a:buSzPts val="1400"/>
              <a:buFont typeface="Arial"/>
              <a:buChar char="●"/>
            </a:pPr>
            <a:r>
              <a:rPr lang="en-US" sz="1400">
                <a:latin typeface="Times New Roman"/>
                <a:ea typeface="Times New Roman"/>
                <a:cs typeface="Times New Roman"/>
                <a:sym typeface="Times New Roman"/>
              </a:rPr>
              <a:t>These droplets </a:t>
            </a:r>
            <a:r>
              <a:rPr b="1" lang="en-US" sz="1400">
                <a:latin typeface="Times New Roman"/>
                <a:ea typeface="Times New Roman"/>
                <a:cs typeface="Times New Roman"/>
                <a:sym typeface="Times New Roman"/>
              </a:rPr>
              <a:t>impact the surface to be cooled</a:t>
            </a:r>
            <a:endParaRPr sz="1400">
              <a:latin typeface="Times New Roman"/>
              <a:ea typeface="Times New Roman"/>
              <a:cs typeface="Times New Roman"/>
              <a:sym typeface="Times New Roman"/>
            </a:endParaRPr>
          </a:p>
          <a:p>
            <a:pPr indent="-335280" lvl="0" marL="347980" rtl="0" algn="l">
              <a:lnSpc>
                <a:spcPct val="100000"/>
              </a:lnSpc>
              <a:spcBef>
                <a:spcPts val="254"/>
              </a:spcBef>
              <a:spcAft>
                <a:spcPts val="0"/>
              </a:spcAft>
              <a:buSzPts val="1400"/>
              <a:buFont typeface="Arial"/>
              <a:buChar char="●"/>
            </a:pPr>
            <a:r>
              <a:rPr b="1" lang="en-US" sz="1400">
                <a:latin typeface="Times New Roman"/>
                <a:ea typeface="Times New Roman"/>
                <a:cs typeface="Times New Roman"/>
                <a:sym typeface="Times New Roman"/>
              </a:rPr>
              <a:t>Heat transfer coefficients are higher </a:t>
            </a:r>
            <a:r>
              <a:rPr lang="en-US" sz="1400">
                <a:latin typeface="Times New Roman"/>
                <a:ea typeface="Times New Roman"/>
                <a:cs typeface="Times New Roman"/>
                <a:sym typeface="Times New Roman"/>
              </a:rPr>
              <a:t>than in pool boiling </a:t>
            </a:r>
            <a:r>
              <a:rPr b="1" lang="en-US" sz="1400">
                <a:latin typeface="Times New Roman"/>
                <a:ea typeface="Times New Roman"/>
                <a:cs typeface="Times New Roman"/>
                <a:sym typeface="Times New Roman"/>
              </a:rPr>
              <a:t>due to efficient vapor removal.</a:t>
            </a:r>
            <a:endParaRPr b="1" sz="1400">
              <a:latin typeface="Times New Roman"/>
              <a:ea typeface="Times New Roman"/>
              <a:cs typeface="Times New Roman"/>
              <a:sym typeface="Times New Roman"/>
            </a:endParaRPr>
          </a:p>
          <a:p>
            <a:pPr indent="-335280" lvl="0" marL="347980" rtl="0" algn="l">
              <a:lnSpc>
                <a:spcPct val="100000"/>
              </a:lnSpc>
              <a:spcBef>
                <a:spcPts val="250"/>
              </a:spcBef>
              <a:spcAft>
                <a:spcPts val="0"/>
              </a:spcAft>
              <a:buSzPts val="1400"/>
              <a:buFont typeface="Arial"/>
              <a:buChar char="●"/>
            </a:pPr>
            <a:r>
              <a:rPr b="1" lang="en-US" sz="1400">
                <a:latin typeface="Times New Roman"/>
                <a:ea typeface="Times New Roman"/>
                <a:cs typeface="Times New Roman"/>
                <a:sym typeface="Times New Roman"/>
              </a:rPr>
              <a:t>High scalability, low droplet impact velocity, and no surface temperature overshoot</a:t>
            </a:r>
            <a:endParaRPr sz="1400">
              <a:latin typeface="Times New Roman"/>
              <a:ea typeface="Times New Roman"/>
              <a:cs typeface="Times New Roman"/>
              <a:sym typeface="Times New Roman"/>
            </a:endParaRPr>
          </a:p>
          <a:p>
            <a:pPr indent="-335280" lvl="0" marL="347980" rtl="0" algn="l">
              <a:lnSpc>
                <a:spcPct val="100000"/>
              </a:lnSpc>
              <a:spcBef>
                <a:spcPts val="254"/>
              </a:spcBef>
              <a:spcAft>
                <a:spcPts val="0"/>
              </a:spcAft>
              <a:buSzPts val="1400"/>
              <a:buFont typeface="Arial"/>
              <a:buChar char="●"/>
            </a:pPr>
            <a:r>
              <a:rPr lang="en-US" sz="1400">
                <a:latin typeface="Times New Roman"/>
                <a:ea typeface="Times New Roman"/>
                <a:cs typeface="Times New Roman"/>
                <a:sym typeface="Times New Roman"/>
              </a:rPr>
              <a:t>Requires pumps, nozzles (circular, square, or oval), filters, and a condenser for closed-loop operation</a:t>
            </a:r>
            <a:endParaRPr sz="1400">
              <a:latin typeface="Times New Roman"/>
              <a:ea typeface="Times New Roman"/>
              <a:cs typeface="Times New Roman"/>
              <a:sym typeface="Times New Roman"/>
            </a:endParaRPr>
          </a:p>
          <a:p>
            <a:pPr indent="-335280" lvl="0" marL="347980" rtl="0" algn="l">
              <a:lnSpc>
                <a:spcPct val="100000"/>
              </a:lnSpc>
              <a:spcBef>
                <a:spcPts val="250"/>
              </a:spcBef>
              <a:spcAft>
                <a:spcPts val="0"/>
              </a:spcAft>
              <a:buSzPts val="1400"/>
              <a:buFont typeface="Arial"/>
              <a:buChar char="●"/>
            </a:pPr>
            <a:r>
              <a:rPr lang="en-US" sz="1400">
                <a:latin typeface="Times New Roman"/>
                <a:ea typeface="Times New Roman"/>
                <a:cs typeface="Times New Roman"/>
                <a:sym typeface="Times New Roman"/>
              </a:rPr>
              <a:t>Nozzles are arrayed to increase cover areas over system</a:t>
            </a:r>
            <a:endParaRPr sz="1400">
              <a:latin typeface="Times New Roman"/>
              <a:ea typeface="Times New Roman"/>
              <a:cs typeface="Times New Roman"/>
              <a:sym typeface="Times New Roman"/>
            </a:endParaRPr>
          </a:p>
        </p:txBody>
      </p:sp>
      <p:pic>
        <p:nvPicPr>
          <p:cNvPr id="248" name="Google Shape;248;p22"/>
          <p:cNvPicPr preferRelativeResize="0"/>
          <p:nvPr/>
        </p:nvPicPr>
        <p:blipFill rotWithShape="1">
          <a:blip r:embed="rId3">
            <a:alphaModFix/>
          </a:blip>
          <a:srcRect b="0" l="0" r="0" t="0"/>
          <a:stretch/>
        </p:blipFill>
        <p:spPr>
          <a:xfrm>
            <a:off x="5296400" y="2485725"/>
            <a:ext cx="1760999" cy="2177029"/>
          </a:xfrm>
          <a:prstGeom prst="rect">
            <a:avLst/>
          </a:prstGeom>
          <a:noFill/>
          <a:ln>
            <a:noFill/>
          </a:ln>
        </p:spPr>
      </p:pic>
      <p:pic>
        <p:nvPicPr>
          <p:cNvPr id="249" name="Google Shape;249;p22"/>
          <p:cNvPicPr preferRelativeResize="0"/>
          <p:nvPr/>
        </p:nvPicPr>
        <p:blipFill rotWithShape="1">
          <a:blip r:embed="rId4">
            <a:alphaModFix/>
          </a:blip>
          <a:srcRect b="0" l="0" r="0" t="0"/>
          <a:stretch/>
        </p:blipFill>
        <p:spPr>
          <a:xfrm>
            <a:off x="146450" y="2238950"/>
            <a:ext cx="5007553" cy="2809477"/>
          </a:xfrm>
          <a:prstGeom prst="rect">
            <a:avLst/>
          </a:prstGeom>
          <a:noFill/>
          <a:ln>
            <a:noFill/>
          </a:ln>
        </p:spPr>
      </p:pic>
      <p:pic>
        <p:nvPicPr>
          <p:cNvPr id="250" name="Google Shape;250;p22"/>
          <p:cNvPicPr preferRelativeResize="0"/>
          <p:nvPr/>
        </p:nvPicPr>
        <p:blipFill rotWithShape="1">
          <a:blip r:embed="rId5">
            <a:alphaModFix/>
          </a:blip>
          <a:srcRect b="0" l="0" r="0" t="0"/>
          <a:stretch/>
        </p:blipFill>
        <p:spPr>
          <a:xfrm>
            <a:off x="7137400" y="2483224"/>
            <a:ext cx="1848424" cy="2177024"/>
          </a:xfrm>
          <a:prstGeom prst="rect">
            <a:avLst/>
          </a:prstGeom>
          <a:noFill/>
          <a:ln>
            <a:noFill/>
          </a:ln>
        </p:spPr>
      </p:pic>
      <p:sp>
        <p:nvSpPr>
          <p:cNvPr id="251" name="Google Shape;251;p22"/>
          <p:cNvSpPr txBox="1"/>
          <p:nvPr>
            <p:ph idx="12" type="sldNum"/>
          </p:nvPr>
        </p:nvSpPr>
        <p:spPr>
          <a:xfrm>
            <a:off x="8719379" y="4950297"/>
            <a:ext cx="235184" cy="174625"/>
          </a:xfrm>
          <a:prstGeom prst="rect">
            <a:avLst/>
          </a:prstGeom>
          <a:noFill/>
          <a:ln>
            <a:noFill/>
          </a:ln>
        </p:spPr>
        <p:txBody>
          <a:bodyPr anchorCtr="0" anchor="t" bIns="0" lIns="0" spcFirstLastPara="1" rIns="0" wrap="square" tIns="317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2bd092c711f_1_15"/>
          <p:cNvSpPr txBox="1"/>
          <p:nvPr>
            <p:ph type="title"/>
          </p:nvPr>
        </p:nvSpPr>
        <p:spPr>
          <a:xfrm>
            <a:off x="212399" y="53049"/>
            <a:ext cx="7575300" cy="400200"/>
          </a:xfrm>
          <a:prstGeom prst="rect">
            <a:avLst/>
          </a:prstGeom>
          <a:noFill/>
          <a:ln>
            <a:noFill/>
          </a:ln>
        </p:spPr>
        <p:txBody>
          <a:bodyPr anchorCtr="0" anchor="t" bIns="0" lIns="0" spcFirstLastPara="1" rIns="0" wrap="square" tIns="15225">
            <a:spAutoFit/>
          </a:bodyPr>
          <a:lstStyle/>
          <a:p>
            <a:pPr indent="0" lvl="0" marL="55880" rtl="0" algn="l">
              <a:lnSpc>
                <a:spcPct val="100000"/>
              </a:lnSpc>
              <a:spcBef>
                <a:spcPts val="0"/>
              </a:spcBef>
              <a:spcAft>
                <a:spcPts val="0"/>
              </a:spcAft>
              <a:buNone/>
            </a:pPr>
            <a:r>
              <a:rPr lang="en-US"/>
              <a:t>Levels of Thermal Management</a:t>
            </a:r>
            <a:endParaRPr/>
          </a:p>
        </p:txBody>
      </p:sp>
      <p:sp>
        <p:nvSpPr>
          <p:cNvPr id="257" name="Google Shape;257;g2bd092c711f_1_15"/>
          <p:cNvSpPr txBox="1"/>
          <p:nvPr/>
        </p:nvSpPr>
        <p:spPr>
          <a:xfrm>
            <a:off x="8854848" y="4999793"/>
            <a:ext cx="61500" cy="51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50">
                <a:latin typeface="Roboto"/>
                <a:ea typeface="Roboto"/>
                <a:cs typeface="Roboto"/>
                <a:sym typeface="Roboto"/>
              </a:rPr>
              <a:t>13</a:t>
            </a:r>
            <a:endParaRPr sz="250">
              <a:latin typeface="Roboto"/>
              <a:ea typeface="Roboto"/>
              <a:cs typeface="Roboto"/>
              <a:sym typeface="Roboto"/>
            </a:endParaRPr>
          </a:p>
        </p:txBody>
      </p:sp>
      <p:pic>
        <p:nvPicPr>
          <p:cNvPr id="258" name="Google Shape;258;g2bd092c711f_1_15"/>
          <p:cNvPicPr preferRelativeResize="0"/>
          <p:nvPr/>
        </p:nvPicPr>
        <p:blipFill rotWithShape="1">
          <a:blip r:embed="rId3">
            <a:alphaModFix/>
          </a:blip>
          <a:srcRect b="0" l="0" r="0" t="0"/>
          <a:stretch/>
        </p:blipFill>
        <p:spPr>
          <a:xfrm>
            <a:off x="4925300" y="730450"/>
            <a:ext cx="4063575" cy="4347801"/>
          </a:xfrm>
          <a:prstGeom prst="rect">
            <a:avLst/>
          </a:prstGeom>
          <a:noFill/>
          <a:ln>
            <a:noFill/>
          </a:ln>
        </p:spPr>
      </p:pic>
      <p:sp>
        <p:nvSpPr>
          <p:cNvPr id="259" name="Google Shape;259;g2bd092c711f_1_15"/>
          <p:cNvSpPr txBox="1"/>
          <p:nvPr/>
        </p:nvSpPr>
        <p:spPr>
          <a:xfrm>
            <a:off x="379675" y="1711065"/>
            <a:ext cx="3966900" cy="6285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2000">
                <a:latin typeface="Times New Roman"/>
                <a:ea typeface="Times New Roman"/>
                <a:cs typeface="Times New Roman"/>
                <a:sym typeface="Times New Roman"/>
              </a:rPr>
              <a:t>3 levels of Thermal Management of an IC :</a:t>
            </a:r>
            <a:endParaRPr sz="2000">
              <a:latin typeface="Times New Roman"/>
              <a:ea typeface="Times New Roman"/>
              <a:cs typeface="Times New Roman"/>
              <a:sym typeface="Times New Roman"/>
            </a:endParaRPr>
          </a:p>
        </p:txBody>
      </p:sp>
      <p:sp>
        <p:nvSpPr>
          <p:cNvPr id="260" name="Google Shape;260;g2bd092c711f_1_15"/>
          <p:cNvSpPr txBox="1"/>
          <p:nvPr/>
        </p:nvSpPr>
        <p:spPr>
          <a:xfrm>
            <a:off x="417850" y="2625475"/>
            <a:ext cx="2248500" cy="936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2000">
                <a:latin typeface="Times New Roman"/>
                <a:ea typeface="Times New Roman"/>
                <a:cs typeface="Times New Roman"/>
                <a:sym typeface="Times New Roman"/>
              </a:rPr>
              <a:t>1.	Chip Level</a:t>
            </a:r>
            <a:endParaRPr sz="2000">
              <a:latin typeface="Times New Roman"/>
              <a:ea typeface="Times New Roman"/>
              <a:cs typeface="Times New Roman"/>
              <a:sym typeface="Times New Roman"/>
            </a:endParaRPr>
          </a:p>
          <a:p>
            <a:pPr indent="0" lvl="0" marL="12700" rtl="0" algn="l">
              <a:lnSpc>
                <a:spcPct val="100000"/>
              </a:lnSpc>
              <a:spcBef>
                <a:spcPts val="0"/>
              </a:spcBef>
              <a:spcAft>
                <a:spcPts val="0"/>
              </a:spcAft>
              <a:buNone/>
            </a:pPr>
            <a:r>
              <a:rPr b="1" lang="en-US" sz="2000">
                <a:latin typeface="Times New Roman"/>
                <a:ea typeface="Times New Roman"/>
                <a:cs typeface="Times New Roman"/>
                <a:sym typeface="Times New Roman"/>
              </a:rPr>
              <a:t>2.    Module Level</a:t>
            </a:r>
            <a:endParaRPr sz="2000">
              <a:latin typeface="Times New Roman"/>
              <a:ea typeface="Times New Roman"/>
              <a:cs typeface="Times New Roman"/>
              <a:sym typeface="Times New Roman"/>
            </a:endParaRPr>
          </a:p>
          <a:p>
            <a:pPr indent="0" lvl="0" marL="12700" rtl="0" algn="l">
              <a:lnSpc>
                <a:spcPct val="100000"/>
              </a:lnSpc>
              <a:spcBef>
                <a:spcPts val="0"/>
              </a:spcBef>
              <a:spcAft>
                <a:spcPts val="0"/>
              </a:spcAft>
              <a:buNone/>
            </a:pPr>
            <a:r>
              <a:rPr b="1" lang="en-US" sz="2000">
                <a:latin typeface="Times New Roman"/>
                <a:ea typeface="Times New Roman"/>
                <a:cs typeface="Times New Roman"/>
                <a:sym typeface="Times New Roman"/>
              </a:rPr>
              <a:t>3.	System Level</a:t>
            </a:r>
            <a:endParaRPr sz="2000">
              <a:latin typeface="Times New Roman"/>
              <a:ea typeface="Times New Roman"/>
              <a:cs typeface="Times New Roman"/>
              <a:sym typeface="Times New Roman"/>
            </a:endParaRPr>
          </a:p>
        </p:txBody>
      </p:sp>
      <p:sp>
        <p:nvSpPr>
          <p:cNvPr id="261" name="Google Shape;261;g2bd092c711f_1_15"/>
          <p:cNvSpPr/>
          <p:nvPr/>
        </p:nvSpPr>
        <p:spPr>
          <a:xfrm>
            <a:off x="379675" y="3289975"/>
            <a:ext cx="2033400" cy="271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62" name="Google Shape;262;g2bd092c711f_1_15"/>
          <p:cNvSpPr/>
          <p:nvPr/>
        </p:nvSpPr>
        <p:spPr>
          <a:xfrm>
            <a:off x="4842100" y="645925"/>
            <a:ext cx="4230000" cy="2072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4"/>
          <p:cNvSpPr txBox="1"/>
          <p:nvPr>
            <p:ph type="title"/>
          </p:nvPr>
        </p:nvSpPr>
        <p:spPr>
          <a:xfrm>
            <a:off x="672925" y="2232425"/>
            <a:ext cx="8281800" cy="613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900"/>
              <a:t>System Level Thermal Technologies</a:t>
            </a:r>
            <a:endParaRPr sz="3900"/>
          </a:p>
        </p:txBody>
      </p:sp>
      <p:sp>
        <p:nvSpPr>
          <p:cNvPr id="268" name="Google Shape;268;p24"/>
          <p:cNvSpPr txBox="1"/>
          <p:nvPr>
            <p:ph idx="12" type="sldNum"/>
          </p:nvPr>
        </p:nvSpPr>
        <p:spPr>
          <a:xfrm>
            <a:off x="8719379" y="4950297"/>
            <a:ext cx="235184" cy="174625"/>
          </a:xfrm>
          <a:prstGeom prst="rect">
            <a:avLst/>
          </a:prstGeom>
          <a:noFill/>
          <a:ln>
            <a:noFill/>
          </a:ln>
        </p:spPr>
        <p:txBody>
          <a:bodyPr anchorCtr="0" anchor="t" bIns="0" lIns="0" spcFirstLastPara="1" rIns="0" wrap="square" tIns="317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5"/>
          <p:cNvSpPr txBox="1"/>
          <p:nvPr>
            <p:ph type="title"/>
          </p:nvPr>
        </p:nvSpPr>
        <p:spPr>
          <a:xfrm>
            <a:off x="212399" y="53049"/>
            <a:ext cx="7575335" cy="429524"/>
          </a:xfrm>
          <a:prstGeom prst="rect">
            <a:avLst/>
          </a:prstGeom>
          <a:noFill/>
          <a:ln>
            <a:noFill/>
          </a:ln>
        </p:spPr>
        <p:txBody>
          <a:bodyPr anchorCtr="0" anchor="t" bIns="0" lIns="0" spcFirstLastPara="1" rIns="0" wrap="square" tIns="15225">
            <a:spAutoFit/>
          </a:bodyPr>
          <a:lstStyle/>
          <a:p>
            <a:pPr indent="0" lvl="0" marL="55880" rtl="0" algn="l">
              <a:lnSpc>
                <a:spcPct val="100000"/>
              </a:lnSpc>
              <a:spcBef>
                <a:spcPts val="0"/>
              </a:spcBef>
              <a:spcAft>
                <a:spcPts val="0"/>
              </a:spcAft>
              <a:buNone/>
            </a:pPr>
            <a:r>
              <a:rPr lang="en-US"/>
              <a:t>Data Centres: System-Level</a:t>
            </a:r>
            <a:endParaRPr/>
          </a:p>
        </p:txBody>
      </p:sp>
      <p:sp>
        <p:nvSpPr>
          <p:cNvPr id="274" name="Google Shape;274;p25"/>
          <p:cNvSpPr txBox="1"/>
          <p:nvPr>
            <p:ph idx="1" type="body"/>
          </p:nvPr>
        </p:nvSpPr>
        <p:spPr>
          <a:xfrm>
            <a:off x="377825" y="1125683"/>
            <a:ext cx="4344670" cy="2783840"/>
          </a:xfrm>
          <a:prstGeom prst="rect">
            <a:avLst/>
          </a:prstGeom>
          <a:noFill/>
          <a:ln>
            <a:noFill/>
          </a:ln>
        </p:spPr>
        <p:txBody>
          <a:bodyPr anchorCtr="0" anchor="t" bIns="0" lIns="0" spcFirstLastPara="1" rIns="0" wrap="square" tIns="12700">
            <a:spAutoFit/>
          </a:bodyPr>
          <a:lstStyle/>
          <a:p>
            <a:pPr indent="0" lvl="0" marL="12700" marR="5080" rtl="0" algn="l">
              <a:lnSpc>
                <a:spcPct val="114999"/>
              </a:lnSpc>
              <a:spcBef>
                <a:spcPts val="0"/>
              </a:spcBef>
              <a:spcAft>
                <a:spcPts val="0"/>
              </a:spcAft>
              <a:buNone/>
            </a:pPr>
            <a:r>
              <a:rPr b="1" lang="en-US">
                <a:latin typeface="Times New Roman"/>
                <a:ea typeface="Times New Roman"/>
                <a:cs typeface="Times New Roman"/>
                <a:sym typeface="Times New Roman"/>
              </a:rPr>
              <a:t>Data Centers: </a:t>
            </a:r>
            <a:r>
              <a:rPr lang="en-US"/>
              <a:t>These devices rely on data centers, which are facilities at the heart of cloud-based operations. Data centers come in various sizes and house </a:t>
            </a:r>
            <a:r>
              <a:rPr b="1" lang="en-US">
                <a:latin typeface="Times New Roman"/>
                <a:ea typeface="Times New Roman"/>
                <a:cs typeface="Times New Roman"/>
                <a:sym typeface="Times New Roman"/>
              </a:rPr>
              <a:t>IT hardware like servers, storage units, and switches.</a:t>
            </a:r>
            <a:endParaRPr/>
          </a:p>
          <a:p>
            <a:pPr indent="0" lvl="0" marL="12700" marR="22225" rtl="0" algn="l">
              <a:lnSpc>
                <a:spcPct val="114999"/>
              </a:lnSpc>
              <a:spcBef>
                <a:spcPts val="1200"/>
              </a:spcBef>
              <a:spcAft>
                <a:spcPts val="0"/>
              </a:spcAft>
              <a:buNone/>
            </a:pPr>
            <a:r>
              <a:rPr b="1" lang="en-US">
                <a:latin typeface="Times New Roman"/>
                <a:ea typeface="Times New Roman"/>
                <a:cs typeface="Times New Roman"/>
                <a:sym typeface="Times New Roman"/>
              </a:rPr>
              <a:t>Energy Consumption: </a:t>
            </a:r>
            <a:r>
              <a:rPr lang="en-US"/>
              <a:t>Data centers require significant electrical power </a:t>
            </a:r>
            <a:r>
              <a:rPr b="1" lang="en-US">
                <a:latin typeface="Times New Roman"/>
                <a:ea typeface="Times New Roman"/>
                <a:cs typeface="Times New Roman"/>
                <a:sym typeface="Times New Roman"/>
              </a:rPr>
              <a:t>(tens of megawatts) </a:t>
            </a:r>
            <a:r>
              <a:rPr lang="en-US"/>
              <a:t>to operate and manage heat dissipation.</a:t>
            </a:r>
            <a:endParaRPr/>
          </a:p>
          <a:p>
            <a:pPr indent="0" lvl="0" marL="12700" marR="292100" rtl="0" algn="just">
              <a:lnSpc>
                <a:spcPct val="114999"/>
              </a:lnSpc>
              <a:spcBef>
                <a:spcPts val="1200"/>
              </a:spcBef>
              <a:spcAft>
                <a:spcPts val="0"/>
              </a:spcAft>
              <a:buNone/>
            </a:pPr>
            <a:r>
              <a:rPr b="1" lang="en-US">
                <a:latin typeface="Times New Roman"/>
                <a:ea typeface="Times New Roman"/>
                <a:cs typeface="Times New Roman"/>
                <a:sym typeface="Times New Roman"/>
              </a:rPr>
              <a:t>Thermal Management: </a:t>
            </a:r>
            <a:r>
              <a:rPr lang="en-US"/>
              <a:t>Data centers use air cooling for lower power dissipation </a:t>
            </a:r>
            <a:r>
              <a:rPr b="1" lang="en-US">
                <a:latin typeface="Times New Roman"/>
                <a:ea typeface="Times New Roman"/>
                <a:cs typeface="Times New Roman"/>
                <a:sym typeface="Times New Roman"/>
              </a:rPr>
              <a:t>(up to 15 kW per cabinet) </a:t>
            </a:r>
            <a:r>
              <a:rPr lang="en-US"/>
              <a:t>and liquid cooling for higher power levels.</a:t>
            </a:r>
            <a:endParaRPr/>
          </a:p>
        </p:txBody>
      </p:sp>
      <p:pic>
        <p:nvPicPr>
          <p:cNvPr id="275" name="Google Shape;275;p25"/>
          <p:cNvPicPr preferRelativeResize="0"/>
          <p:nvPr/>
        </p:nvPicPr>
        <p:blipFill rotWithShape="1">
          <a:blip r:embed="rId3">
            <a:alphaModFix/>
          </a:blip>
          <a:srcRect b="0" l="0" r="0" t="0"/>
          <a:stretch/>
        </p:blipFill>
        <p:spPr>
          <a:xfrm>
            <a:off x="4808399" y="1121621"/>
            <a:ext cx="4243150" cy="3148502"/>
          </a:xfrm>
          <a:prstGeom prst="rect">
            <a:avLst/>
          </a:prstGeom>
          <a:noFill/>
          <a:ln>
            <a:noFill/>
          </a:ln>
        </p:spPr>
      </p:pic>
      <p:sp>
        <p:nvSpPr>
          <p:cNvPr id="276" name="Google Shape;276;p25"/>
          <p:cNvSpPr txBox="1"/>
          <p:nvPr>
            <p:ph idx="12" type="sldNum"/>
          </p:nvPr>
        </p:nvSpPr>
        <p:spPr>
          <a:xfrm>
            <a:off x="8719379" y="4950297"/>
            <a:ext cx="235184" cy="174625"/>
          </a:xfrm>
          <a:prstGeom prst="rect">
            <a:avLst/>
          </a:prstGeom>
          <a:noFill/>
          <a:ln>
            <a:noFill/>
          </a:ln>
        </p:spPr>
        <p:txBody>
          <a:bodyPr anchorCtr="0" anchor="t" bIns="0" lIns="0" spcFirstLastPara="1" rIns="0" wrap="square" tIns="317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26"/>
          <p:cNvPicPr preferRelativeResize="0"/>
          <p:nvPr/>
        </p:nvPicPr>
        <p:blipFill rotWithShape="1">
          <a:blip r:embed="rId3">
            <a:alphaModFix/>
          </a:blip>
          <a:srcRect b="0" l="0" r="0" t="0"/>
          <a:stretch/>
        </p:blipFill>
        <p:spPr>
          <a:xfrm>
            <a:off x="3720900" y="163975"/>
            <a:ext cx="5170775" cy="2524374"/>
          </a:xfrm>
          <a:prstGeom prst="rect">
            <a:avLst/>
          </a:prstGeom>
          <a:noFill/>
          <a:ln>
            <a:noFill/>
          </a:ln>
        </p:spPr>
      </p:pic>
      <p:sp>
        <p:nvSpPr>
          <p:cNvPr id="282" name="Google Shape;282;p26"/>
          <p:cNvSpPr txBox="1"/>
          <p:nvPr>
            <p:ph type="title"/>
          </p:nvPr>
        </p:nvSpPr>
        <p:spPr>
          <a:xfrm>
            <a:off x="212399" y="53049"/>
            <a:ext cx="7575335" cy="429524"/>
          </a:xfrm>
          <a:prstGeom prst="rect">
            <a:avLst/>
          </a:prstGeom>
          <a:noFill/>
          <a:ln>
            <a:noFill/>
          </a:ln>
        </p:spPr>
        <p:txBody>
          <a:bodyPr anchorCtr="0" anchor="t" bIns="0" lIns="0" spcFirstLastPara="1" rIns="0" wrap="square" tIns="15225">
            <a:spAutoFit/>
          </a:bodyPr>
          <a:lstStyle/>
          <a:p>
            <a:pPr indent="0" lvl="0" marL="55880" rtl="0" algn="l">
              <a:lnSpc>
                <a:spcPct val="100000"/>
              </a:lnSpc>
              <a:spcBef>
                <a:spcPts val="0"/>
              </a:spcBef>
              <a:spcAft>
                <a:spcPts val="0"/>
              </a:spcAft>
              <a:buNone/>
            </a:pPr>
            <a:r>
              <a:rPr lang="en-US"/>
              <a:t>Air-Flow</a:t>
            </a:r>
            <a:endParaRPr/>
          </a:p>
        </p:txBody>
      </p:sp>
      <p:sp>
        <p:nvSpPr>
          <p:cNvPr id="283" name="Google Shape;283;p26"/>
          <p:cNvSpPr txBox="1"/>
          <p:nvPr/>
        </p:nvSpPr>
        <p:spPr>
          <a:xfrm>
            <a:off x="301625" y="776687"/>
            <a:ext cx="3186300" cy="3906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400">
                <a:latin typeface="Times New Roman"/>
                <a:ea typeface="Times New Roman"/>
                <a:cs typeface="Times New Roman"/>
                <a:sym typeface="Times New Roman"/>
              </a:rPr>
              <a:t>Segregated hot and cold aisles</a:t>
            </a:r>
            <a:endParaRPr sz="1400">
              <a:latin typeface="Times New Roman"/>
              <a:ea typeface="Times New Roman"/>
              <a:cs typeface="Times New Roman"/>
              <a:sym typeface="Times New Roman"/>
            </a:endParaRPr>
          </a:p>
          <a:p>
            <a:pPr indent="0" lvl="0" marL="12700" rtl="0" algn="l">
              <a:lnSpc>
                <a:spcPct val="100000"/>
              </a:lnSpc>
              <a:spcBef>
                <a:spcPts val="1450"/>
              </a:spcBef>
              <a:spcAft>
                <a:spcPts val="0"/>
              </a:spcAft>
              <a:buNone/>
            </a:pPr>
            <a:r>
              <a:rPr b="1" lang="en-US" sz="1400">
                <a:latin typeface="Times New Roman"/>
                <a:ea typeface="Times New Roman"/>
                <a:cs typeface="Times New Roman"/>
                <a:sym typeface="Times New Roman"/>
              </a:rPr>
              <a:t>Computer room air-conditioning (CRAC) </a:t>
            </a:r>
            <a:r>
              <a:rPr lang="en-US" sz="1400">
                <a:latin typeface="Times New Roman"/>
                <a:ea typeface="Times New Roman"/>
                <a:cs typeface="Times New Roman"/>
                <a:sym typeface="Times New Roman"/>
              </a:rPr>
              <a:t>units flow into the cold aisles</a:t>
            </a:r>
            <a:endParaRPr sz="1400">
              <a:latin typeface="Times New Roman"/>
              <a:ea typeface="Times New Roman"/>
              <a:cs typeface="Times New Roman"/>
              <a:sym typeface="Times New Roman"/>
            </a:endParaRPr>
          </a:p>
          <a:p>
            <a:pPr indent="0" lvl="0" marL="12700" marR="29209" rtl="0" algn="l">
              <a:lnSpc>
                <a:spcPct val="114999"/>
              </a:lnSpc>
              <a:spcBef>
                <a:spcPts val="1200"/>
              </a:spcBef>
              <a:spcAft>
                <a:spcPts val="0"/>
              </a:spcAft>
              <a:buNone/>
            </a:pPr>
            <a:r>
              <a:rPr lang="en-US" sz="1400">
                <a:latin typeface="Times New Roman"/>
                <a:ea typeface="Times New Roman"/>
                <a:cs typeface="Times New Roman"/>
                <a:sym typeface="Times New Roman"/>
              </a:rPr>
              <a:t>Cold air flowed over IT components, hot air is discharged into the adjacent hot aisle</a:t>
            </a:r>
            <a:endParaRPr sz="1400">
              <a:latin typeface="Times New Roman"/>
              <a:ea typeface="Times New Roman"/>
              <a:cs typeface="Times New Roman"/>
              <a:sym typeface="Times New Roman"/>
            </a:endParaRPr>
          </a:p>
          <a:p>
            <a:pPr indent="0" lvl="0" marL="12700" marR="503555" rtl="0" algn="l">
              <a:lnSpc>
                <a:spcPct val="114999"/>
              </a:lnSpc>
              <a:spcBef>
                <a:spcPts val="1195"/>
              </a:spcBef>
              <a:spcAft>
                <a:spcPts val="0"/>
              </a:spcAft>
              <a:buNone/>
            </a:pPr>
            <a:r>
              <a:rPr lang="en-US" sz="1400">
                <a:latin typeface="Times New Roman"/>
                <a:ea typeface="Times New Roman"/>
                <a:cs typeface="Times New Roman"/>
                <a:sym typeface="Times New Roman"/>
              </a:rPr>
              <a:t>Ensuring </a:t>
            </a:r>
            <a:r>
              <a:rPr b="1" lang="en-US" sz="1400">
                <a:latin typeface="Times New Roman"/>
                <a:ea typeface="Times New Roman"/>
                <a:cs typeface="Times New Roman"/>
                <a:sym typeface="Times New Roman"/>
              </a:rPr>
              <a:t>proper air-flow delivery </a:t>
            </a:r>
            <a:r>
              <a:rPr lang="en-US" sz="1400">
                <a:latin typeface="Times New Roman"/>
                <a:ea typeface="Times New Roman"/>
                <a:cs typeface="Times New Roman"/>
                <a:sym typeface="Times New Roman"/>
              </a:rPr>
              <a:t>is crucial for thermal management</a:t>
            </a:r>
            <a:endParaRPr sz="1400">
              <a:latin typeface="Times New Roman"/>
              <a:ea typeface="Times New Roman"/>
              <a:cs typeface="Times New Roman"/>
              <a:sym typeface="Times New Roman"/>
            </a:endParaRPr>
          </a:p>
          <a:p>
            <a:pPr indent="0" lvl="0" marL="12700" rtl="0" algn="l">
              <a:lnSpc>
                <a:spcPct val="100000"/>
              </a:lnSpc>
              <a:spcBef>
                <a:spcPts val="1455"/>
              </a:spcBef>
              <a:spcAft>
                <a:spcPts val="0"/>
              </a:spcAft>
              <a:buNone/>
            </a:pPr>
            <a:r>
              <a:rPr b="1" lang="en-US" sz="1400">
                <a:latin typeface="Times New Roman"/>
                <a:ea typeface="Times New Roman"/>
                <a:cs typeface="Times New Roman"/>
                <a:sym typeface="Times New Roman"/>
              </a:rPr>
              <a:t>Localized hot spots </a:t>
            </a:r>
            <a:r>
              <a:rPr lang="en-US" sz="1400">
                <a:latin typeface="Times New Roman"/>
                <a:ea typeface="Times New Roman"/>
                <a:cs typeface="Times New Roman"/>
                <a:sym typeface="Times New Roman"/>
              </a:rPr>
              <a:t>formation leads to</a:t>
            </a:r>
            <a:endParaRPr sz="1400">
              <a:latin typeface="Times New Roman"/>
              <a:ea typeface="Times New Roman"/>
              <a:cs typeface="Times New Roman"/>
              <a:sym typeface="Times New Roman"/>
            </a:endParaRPr>
          </a:p>
          <a:p>
            <a:pPr indent="0" lvl="0" marL="12700" rtl="0" algn="l">
              <a:lnSpc>
                <a:spcPct val="100000"/>
              </a:lnSpc>
              <a:spcBef>
                <a:spcPts val="250"/>
              </a:spcBef>
              <a:spcAft>
                <a:spcPts val="0"/>
              </a:spcAft>
              <a:buNone/>
            </a:pPr>
            <a:r>
              <a:rPr b="1" lang="en-US" sz="1400">
                <a:latin typeface="Times New Roman"/>
                <a:ea typeface="Times New Roman"/>
                <a:cs typeface="Times New Roman"/>
                <a:sym typeface="Times New Roman"/>
              </a:rPr>
              <a:t>equipment failure.</a:t>
            </a:r>
            <a:endParaRPr sz="1400">
              <a:latin typeface="Times New Roman"/>
              <a:ea typeface="Times New Roman"/>
              <a:cs typeface="Times New Roman"/>
              <a:sym typeface="Times New Roman"/>
            </a:endParaRPr>
          </a:p>
          <a:p>
            <a:pPr indent="0" lvl="0" marL="12700" marR="88900" rtl="0" algn="just">
              <a:lnSpc>
                <a:spcPct val="114999"/>
              </a:lnSpc>
              <a:spcBef>
                <a:spcPts val="1200"/>
              </a:spcBef>
              <a:spcAft>
                <a:spcPts val="0"/>
              </a:spcAft>
              <a:buNone/>
            </a:pPr>
            <a:r>
              <a:rPr b="1" lang="en-US" sz="1400">
                <a:latin typeface="Times New Roman"/>
                <a:ea typeface="Times New Roman"/>
                <a:cs typeface="Times New Roman"/>
                <a:sym typeface="Times New Roman"/>
              </a:rPr>
              <a:t>American Society of Heating Ventilation and Air Conditioning (ASHRAE) </a:t>
            </a:r>
            <a:r>
              <a:rPr lang="en-US" sz="1400">
                <a:latin typeface="Times New Roman"/>
                <a:ea typeface="Times New Roman"/>
                <a:cs typeface="Times New Roman"/>
                <a:sym typeface="Times New Roman"/>
              </a:rPr>
              <a:t>defines environmental envelopes for operation.</a:t>
            </a:r>
            <a:endParaRPr sz="1400">
              <a:latin typeface="Times New Roman"/>
              <a:ea typeface="Times New Roman"/>
              <a:cs typeface="Times New Roman"/>
              <a:sym typeface="Times New Roman"/>
            </a:endParaRPr>
          </a:p>
        </p:txBody>
      </p:sp>
      <p:pic>
        <p:nvPicPr>
          <p:cNvPr id="284" name="Google Shape;284;p26"/>
          <p:cNvPicPr preferRelativeResize="0"/>
          <p:nvPr/>
        </p:nvPicPr>
        <p:blipFill rotWithShape="1">
          <a:blip r:embed="rId4">
            <a:alphaModFix/>
          </a:blip>
          <a:srcRect b="0" l="0" r="0" t="0"/>
          <a:stretch/>
        </p:blipFill>
        <p:spPr>
          <a:xfrm>
            <a:off x="3863037" y="2791427"/>
            <a:ext cx="4886499" cy="2285249"/>
          </a:xfrm>
          <a:prstGeom prst="rect">
            <a:avLst/>
          </a:prstGeom>
          <a:noFill/>
          <a:ln>
            <a:noFill/>
          </a:ln>
        </p:spPr>
      </p:pic>
      <p:sp>
        <p:nvSpPr>
          <p:cNvPr id="285" name="Google Shape;285;p26"/>
          <p:cNvSpPr txBox="1"/>
          <p:nvPr>
            <p:ph idx="12" type="sldNum"/>
          </p:nvPr>
        </p:nvSpPr>
        <p:spPr>
          <a:xfrm>
            <a:off x="8719379" y="4950297"/>
            <a:ext cx="235184" cy="174625"/>
          </a:xfrm>
          <a:prstGeom prst="rect">
            <a:avLst/>
          </a:prstGeom>
          <a:noFill/>
          <a:ln>
            <a:noFill/>
          </a:ln>
        </p:spPr>
        <p:txBody>
          <a:bodyPr anchorCtr="0" anchor="t" bIns="0" lIns="0" spcFirstLastPara="1" rIns="0" wrap="square" tIns="317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27"/>
          <p:cNvPicPr preferRelativeResize="0"/>
          <p:nvPr/>
        </p:nvPicPr>
        <p:blipFill rotWithShape="1">
          <a:blip r:embed="rId3">
            <a:alphaModFix/>
          </a:blip>
          <a:srcRect b="0" l="0" r="0" t="0"/>
          <a:stretch/>
        </p:blipFill>
        <p:spPr>
          <a:xfrm>
            <a:off x="4556999" y="76050"/>
            <a:ext cx="4510800" cy="3180849"/>
          </a:xfrm>
          <a:prstGeom prst="rect">
            <a:avLst/>
          </a:prstGeom>
          <a:noFill/>
          <a:ln>
            <a:noFill/>
          </a:ln>
        </p:spPr>
      </p:pic>
      <p:sp>
        <p:nvSpPr>
          <p:cNvPr id="291" name="Google Shape;291;p27"/>
          <p:cNvSpPr txBox="1"/>
          <p:nvPr>
            <p:ph type="title"/>
          </p:nvPr>
        </p:nvSpPr>
        <p:spPr>
          <a:xfrm>
            <a:off x="212399" y="53049"/>
            <a:ext cx="7575335" cy="429524"/>
          </a:xfrm>
          <a:prstGeom prst="rect">
            <a:avLst/>
          </a:prstGeom>
          <a:noFill/>
          <a:ln>
            <a:noFill/>
          </a:ln>
        </p:spPr>
        <p:txBody>
          <a:bodyPr anchorCtr="0" anchor="t" bIns="0" lIns="0" spcFirstLastPara="1" rIns="0" wrap="square" tIns="15225">
            <a:spAutoFit/>
          </a:bodyPr>
          <a:lstStyle/>
          <a:p>
            <a:pPr indent="0" lvl="0" marL="55880" rtl="0" algn="l">
              <a:lnSpc>
                <a:spcPct val="100000"/>
              </a:lnSpc>
              <a:spcBef>
                <a:spcPts val="0"/>
              </a:spcBef>
              <a:spcAft>
                <a:spcPts val="0"/>
              </a:spcAft>
              <a:buNone/>
            </a:pPr>
            <a:r>
              <a:rPr lang="en-US"/>
              <a:t>Air-Flow</a:t>
            </a:r>
            <a:endParaRPr/>
          </a:p>
        </p:txBody>
      </p:sp>
      <p:sp>
        <p:nvSpPr>
          <p:cNvPr id="292" name="Google Shape;292;p27"/>
          <p:cNvSpPr txBox="1"/>
          <p:nvPr/>
        </p:nvSpPr>
        <p:spPr>
          <a:xfrm>
            <a:off x="263525" y="744683"/>
            <a:ext cx="3992879" cy="1802764"/>
          </a:xfrm>
          <a:prstGeom prst="rect">
            <a:avLst/>
          </a:prstGeom>
          <a:noFill/>
          <a:ln>
            <a:noFill/>
          </a:ln>
        </p:spPr>
        <p:txBody>
          <a:bodyPr anchorCtr="0" anchor="t" bIns="0" lIns="0" spcFirstLastPara="1" rIns="0" wrap="square" tIns="12700">
            <a:spAutoFit/>
          </a:bodyPr>
          <a:lstStyle/>
          <a:p>
            <a:pPr indent="0" lvl="0" marL="50800" marR="646430" rtl="0" algn="just">
              <a:lnSpc>
                <a:spcPct val="114999"/>
              </a:lnSpc>
              <a:spcBef>
                <a:spcPts val="0"/>
              </a:spcBef>
              <a:spcAft>
                <a:spcPts val="0"/>
              </a:spcAft>
              <a:buNone/>
            </a:pPr>
            <a:r>
              <a:rPr lang="en-US" sz="1400">
                <a:latin typeface="Times New Roman"/>
                <a:ea typeface="Times New Roman"/>
                <a:cs typeface="Times New Roman"/>
                <a:sym typeface="Times New Roman"/>
              </a:rPr>
              <a:t>The air flow rate m˙ required to cool a cabinet dissipating a power of Q is estimated from the following equation:</a:t>
            </a:r>
            <a:endParaRPr sz="1400">
              <a:latin typeface="Times New Roman"/>
              <a:ea typeface="Times New Roman"/>
              <a:cs typeface="Times New Roman"/>
              <a:sym typeface="Times New Roman"/>
            </a:endParaRPr>
          </a:p>
          <a:p>
            <a:pPr indent="0" lvl="0" marL="1143000" rtl="0" algn="l">
              <a:lnSpc>
                <a:spcPct val="100000"/>
              </a:lnSpc>
              <a:spcBef>
                <a:spcPts val="1450"/>
              </a:spcBef>
              <a:spcAft>
                <a:spcPts val="0"/>
              </a:spcAft>
              <a:buNone/>
            </a:pPr>
            <a:r>
              <a:rPr b="1" lang="en-US" sz="1400">
                <a:latin typeface="Times New Roman"/>
                <a:ea typeface="Times New Roman"/>
                <a:cs typeface="Times New Roman"/>
                <a:sym typeface="Times New Roman"/>
              </a:rPr>
              <a:t>Q = m˙c</a:t>
            </a:r>
            <a:r>
              <a:rPr b="1" baseline="-25000" lang="en-US" sz="1350">
                <a:latin typeface="Times New Roman"/>
                <a:ea typeface="Times New Roman"/>
                <a:cs typeface="Times New Roman"/>
                <a:sym typeface="Times New Roman"/>
              </a:rPr>
              <a:t>p</a:t>
            </a:r>
            <a:r>
              <a:rPr b="1" lang="en-US" sz="1400">
                <a:latin typeface="Times New Roman"/>
                <a:ea typeface="Times New Roman"/>
                <a:cs typeface="Times New Roman"/>
                <a:sym typeface="Times New Roman"/>
              </a:rPr>
              <a:t>ΔT</a:t>
            </a:r>
            <a:endParaRPr sz="1400">
              <a:latin typeface="Times New Roman"/>
              <a:ea typeface="Times New Roman"/>
              <a:cs typeface="Times New Roman"/>
              <a:sym typeface="Times New Roman"/>
            </a:endParaRPr>
          </a:p>
          <a:p>
            <a:pPr indent="0" lvl="0" marL="50800" marR="43180" rtl="0" algn="l">
              <a:lnSpc>
                <a:spcPct val="114999"/>
              </a:lnSpc>
              <a:spcBef>
                <a:spcPts val="1200"/>
              </a:spcBef>
              <a:spcAft>
                <a:spcPts val="0"/>
              </a:spcAft>
              <a:buNone/>
            </a:pPr>
            <a:r>
              <a:rPr lang="en-US" sz="1400">
                <a:latin typeface="Times New Roman"/>
                <a:ea typeface="Times New Roman"/>
                <a:cs typeface="Times New Roman"/>
                <a:sym typeface="Times New Roman"/>
              </a:rPr>
              <a:t>where c</a:t>
            </a:r>
            <a:r>
              <a:rPr baseline="-25000" lang="en-US" sz="1350">
                <a:latin typeface="Times New Roman"/>
                <a:ea typeface="Times New Roman"/>
                <a:cs typeface="Times New Roman"/>
                <a:sym typeface="Times New Roman"/>
              </a:rPr>
              <a:t>p </a:t>
            </a:r>
            <a:r>
              <a:rPr lang="en-US" sz="1400">
                <a:latin typeface="Times New Roman"/>
                <a:ea typeface="Times New Roman"/>
                <a:cs typeface="Times New Roman"/>
                <a:sym typeface="Times New Roman"/>
              </a:rPr>
              <a:t>is the specific heat of air at constant pressure, and ΔT the air temperature rise.</a:t>
            </a:r>
            <a:endParaRPr sz="1400">
              <a:latin typeface="Times New Roman"/>
              <a:ea typeface="Times New Roman"/>
              <a:cs typeface="Times New Roman"/>
              <a:sym typeface="Times New Roman"/>
            </a:endParaRPr>
          </a:p>
        </p:txBody>
      </p:sp>
      <p:sp>
        <p:nvSpPr>
          <p:cNvPr id="293" name="Google Shape;293;p27"/>
          <p:cNvSpPr txBox="1"/>
          <p:nvPr/>
        </p:nvSpPr>
        <p:spPr>
          <a:xfrm>
            <a:off x="301625" y="3071831"/>
            <a:ext cx="3675379" cy="1007110"/>
          </a:xfrm>
          <a:prstGeom prst="rect">
            <a:avLst/>
          </a:prstGeom>
          <a:noFill/>
          <a:ln>
            <a:noFill/>
          </a:ln>
        </p:spPr>
        <p:txBody>
          <a:bodyPr anchorCtr="0" anchor="t" bIns="0" lIns="0" spcFirstLastPara="1" rIns="0" wrap="square" tIns="12700">
            <a:spAutoFit/>
          </a:bodyPr>
          <a:lstStyle/>
          <a:p>
            <a:pPr indent="0" lvl="0" marL="12700" marR="5080" rtl="0" algn="l">
              <a:lnSpc>
                <a:spcPct val="114999"/>
              </a:lnSpc>
              <a:spcBef>
                <a:spcPts val="0"/>
              </a:spcBef>
              <a:spcAft>
                <a:spcPts val="0"/>
              </a:spcAft>
              <a:buNone/>
            </a:pPr>
            <a:r>
              <a:rPr b="1" lang="en-US" sz="1400">
                <a:latin typeface="Times New Roman"/>
                <a:ea typeface="Times New Roman"/>
                <a:cs typeface="Times New Roman"/>
                <a:sym typeface="Times New Roman"/>
              </a:rPr>
              <a:t>Challenges: </a:t>
            </a:r>
            <a:r>
              <a:rPr lang="en-US" sz="1400">
                <a:latin typeface="Times New Roman"/>
                <a:ea typeface="Times New Roman"/>
                <a:cs typeface="Times New Roman"/>
                <a:sym typeface="Times New Roman"/>
              </a:rPr>
              <a:t>Higher power dissipation levels. Also, low static pressure near the bottom of cabinets may cause air from the hot aisle to mix with supply air, resulting in undesirable effects.</a:t>
            </a:r>
            <a:endParaRPr sz="1400">
              <a:latin typeface="Times New Roman"/>
              <a:ea typeface="Times New Roman"/>
              <a:cs typeface="Times New Roman"/>
              <a:sym typeface="Times New Roman"/>
            </a:endParaRPr>
          </a:p>
        </p:txBody>
      </p:sp>
      <p:pic>
        <p:nvPicPr>
          <p:cNvPr id="294" name="Google Shape;294;p27"/>
          <p:cNvPicPr preferRelativeResize="0"/>
          <p:nvPr/>
        </p:nvPicPr>
        <p:blipFill rotWithShape="1">
          <a:blip r:embed="rId4">
            <a:alphaModFix/>
          </a:blip>
          <a:srcRect b="0" l="0" r="0" t="0"/>
          <a:stretch/>
        </p:blipFill>
        <p:spPr>
          <a:xfrm>
            <a:off x="4777275" y="3330300"/>
            <a:ext cx="3599899" cy="1813099"/>
          </a:xfrm>
          <a:prstGeom prst="rect">
            <a:avLst/>
          </a:prstGeom>
          <a:noFill/>
          <a:ln>
            <a:noFill/>
          </a:ln>
        </p:spPr>
      </p:pic>
      <p:sp>
        <p:nvSpPr>
          <p:cNvPr id="295" name="Google Shape;295;p27"/>
          <p:cNvSpPr txBox="1"/>
          <p:nvPr>
            <p:ph idx="12" type="sldNum"/>
          </p:nvPr>
        </p:nvSpPr>
        <p:spPr>
          <a:xfrm>
            <a:off x="8719379" y="4950297"/>
            <a:ext cx="235184" cy="174625"/>
          </a:xfrm>
          <a:prstGeom prst="rect">
            <a:avLst/>
          </a:prstGeom>
          <a:noFill/>
          <a:ln>
            <a:noFill/>
          </a:ln>
        </p:spPr>
        <p:txBody>
          <a:bodyPr anchorCtr="0" anchor="t" bIns="0" lIns="0" spcFirstLastPara="1" rIns="0" wrap="square" tIns="317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8"/>
          <p:cNvSpPr txBox="1"/>
          <p:nvPr>
            <p:ph type="title"/>
          </p:nvPr>
        </p:nvSpPr>
        <p:spPr>
          <a:xfrm>
            <a:off x="212399" y="53049"/>
            <a:ext cx="7575335" cy="429524"/>
          </a:xfrm>
          <a:prstGeom prst="rect">
            <a:avLst/>
          </a:prstGeom>
          <a:noFill/>
          <a:ln>
            <a:noFill/>
          </a:ln>
        </p:spPr>
        <p:txBody>
          <a:bodyPr anchorCtr="0" anchor="t" bIns="0" lIns="0" spcFirstLastPara="1" rIns="0" wrap="square" tIns="15225">
            <a:spAutoFit/>
          </a:bodyPr>
          <a:lstStyle/>
          <a:p>
            <a:pPr indent="0" lvl="0" marL="55880" rtl="0" algn="l">
              <a:lnSpc>
                <a:spcPct val="100000"/>
              </a:lnSpc>
              <a:spcBef>
                <a:spcPts val="0"/>
              </a:spcBef>
              <a:spcAft>
                <a:spcPts val="0"/>
              </a:spcAft>
              <a:buNone/>
            </a:pPr>
            <a:r>
              <a:rPr lang="en-US"/>
              <a:t>Hybrid-Cooling</a:t>
            </a:r>
            <a:endParaRPr/>
          </a:p>
        </p:txBody>
      </p:sp>
      <p:sp>
        <p:nvSpPr>
          <p:cNvPr id="301" name="Google Shape;301;p28"/>
          <p:cNvSpPr txBox="1"/>
          <p:nvPr/>
        </p:nvSpPr>
        <p:spPr>
          <a:xfrm>
            <a:off x="312275" y="815558"/>
            <a:ext cx="3542665" cy="2691130"/>
          </a:xfrm>
          <a:prstGeom prst="rect">
            <a:avLst/>
          </a:prstGeom>
          <a:noFill/>
          <a:ln>
            <a:noFill/>
          </a:ln>
        </p:spPr>
        <p:txBody>
          <a:bodyPr anchorCtr="0" anchor="t" bIns="0" lIns="0" spcFirstLastPara="1" rIns="0" wrap="square" tIns="12700">
            <a:spAutoFit/>
          </a:bodyPr>
          <a:lstStyle/>
          <a:p>
            <a:pPr indent="0" lvl="0" marL="12700" marR="405765" rtl="0" algn="l">
              <a:lnSpc>
                <a:spcPct val="114999"/>
              </a:lnSpc>
              <a:spcBef>
                <a:spcPts val="0"/>
              </a:spcBef>
              <a:spcAft>
                <a:spcPts val="0"/>
              </a:spcAft>
              <a:buNone/>
            </a:pPr>
            <a:r>
              <a:rPr b="1" lang="en-US" sz="1400">
                <a:latin typeface="Times New Roman"/>
                <a:ea typeface="Times New Roman"/>
                <a:cs typeface="Times New Roman"/>
                <a:sym typeface="Times New Roman"/>
              </a:rPr>
              <a:t>Hybrid cooling involves a combination of multiple cooling schemes</a:t>
            </a:r>
            <a:endParaRPr sz="1400">
              <a:latin typeface="Times New Roman"/>
              <a:ea typeface="Times New Roman"/>
              <a:cs typeface="Times New Roman"/>
              <a:sym typeface="Times New Roman"/>
            </a:endParaRPr>
          </a:p>
          <a:p>
            <a:pPr indent="0" lvl="0" marL="12700" marR="48260" rtl="0" algn="l">
              <a:lnSpc>
                <a:spcPct val="114999"/>
              </a:lnSpc>
              <a:spcBef>
                <a:spcPts val="1200"/>
              </a:spcBef>
              <a:spcAft>
                <a:spcPts val="0"/>
              </a:spcAft>
              <a:buNone/>
            </a:pPr>
            <a:r>
              <a:rPr b="1" lang="en-US" sz="1400">
                <a:latin typeface="Times New Roman"/>
                <a:ea typeface="Times New Roman"/>
                <a:cs typeface="Times New Roman"/>
                <a:sym typeface="Times New Roman"/>
              </a:rPr>
              <a:t>Ex. Rear-Door Heat Exchangers (RDHEx) </a:t>
            </a:r>
            <a:r>
              <a:rPr lang="en-US" sz="1400">
                <a:latin typeface="Times New Roman"/>
                <a:ea typeface="Times New Roman"/>
                <a:cs typeface="Times New Roman"/>
                <a:sym typeface="Times New Roman"/>
              </a:rPr>
              <a:t>are used for cabinet power levels exceeding 20 kW.</a:t>
            </a:r>
            <a:endParaRPr sz="1400">
              <a:latin typeface="Times New Roman"/>
              <a:ea typeface="Times New Roman"/>
              <a:cs typeface="Times New Roman"/>
              <a:sym typeface="Times New Roman"/>
            </a:endParaRPr>
          </a:p>
          <a:p>
            <a:pPr indent="0" lvl="0" marL="12700" marR="5080" rtl="0" algn="l">
              <a:lnSpc>
                <a:spcPct val="114999"/>
              </a:lnSpc>
              <a:spcBef>
                <a:spcPts val="1200"/>
              </a:spcBef>
              <a:spcAft>
                <a:spcPts val="0"/>
              </a:spcAft>
              <a:buNone/>
            </a:pPr>
            <a:r>
              <a:rPr lang="en-US" sz="1400">
                <a:latin typeface="Times New Roman"/>
                <a:ea typeface="Times New Roman"/>
                <a:cs typeface="Times New Roman"/>
                <a:sym typeface="Times New Roman"/>
              </a:rPr>
              <a:t>Here heat exchangers circulate chilled water and cool the exiting air before releasing it into the hot aisle.</a:t>
            </a:r>
            <a:endParaRPr sz="1400">
              <a:latin typeface="Times New Roman"/>
              <a:ea typeface="Times New Roman"/>
              <a:cs typeface="Times New Roman"/>
              <a:sym typeface="Times New Roman"/>
            </a:endParaRPr>
          </a:p>
          <a:p>
            <a:pPr indent="0" lvl="0" marL="12700" marR="720725" rtl="0" algn="l">
              <a:lnSpc>
                <a:spcPct val="114999"/>
              </a:lnSpc>
              <a:spcBef>
                <a:spcPts val="1200"/>
              </a:spcBef>
              <a:spcAft>
                <a:spcPts val="0"/>
              </a:spcAft>
              <a:buNone/>
            </a:pPr>
            <a:r>
              <a:rPr lang="en-US" sz="1400">
                <a:latin typeface="Times New Roman"/>
                <a:ea typeface="Times New Roman"/>
                <a:cs typeface="Times New Roman"/>
                <a:sym typeface="Times New Roman"/>
              </a:rPr>
              <a:t>Availability of distributed chilled water infrastructure within the data center.</a:t>
            </a:r>
            <a:endParaRPr sz="1400">
              <a:latin typeface="Times New Roman"/>
              <a:ea typeface="Times New Roman"/>
              <a:cs typeface="Times New Roman"/>
              <a:sym typeface="Times New Roman"/>
            </a:endParaRPr>
          </a:p>
        </p:txBody>
      </p:sp>
      <p:pic>
        <p:nvPicPr>
          <p:cNvPr id="302" name="Google Shape;302;p28"/>
          <p:cNvPicPr preferRelativeResize="0"/>
          <p:nvPr/>
        </p:nvPicPr>
        <p:blipFill rotWithShape="1">
          <a:blip r:embed="rId3">
            <a:alphaModFix/>
          </a:blip>
          <a:srcRect b="0" l="0" r="0" t="0"/>
          <a:stretch/>
        </p:blipFill>
        <p:spPr>
          <a:xfrm>
            <a:off x="4052459" y="1497299"/>
            <a:ext cx="4913539" cy="2981777"/>
          </a:xfrm>
          <a:prstGeom prst="rect">
            <a:avLst/>
          </a:prstGeom>
          <a:noFill/>
          <a:ln>
            <a:noFill/>
          </a:ln>
        </p:spPr>
      </p:pic>
      <p:sp>
        <p:nvSpPr>
          <p:cNvPr id="303" name="Google Shape;303;p28"/>
          <p:cNvSpPr txBox="1"/>
          <p:nvPr>
            <p:ph idx="12" type="sldNum"/>
          </p:nvPr>
        </p:nvSpPr>
        <p:spPr>
          <a:xfrm>
            <a:off x="8719379" y="4950297"/>
            <a:ext cx="235184" cy="174625"/>
          </a:xfrm>
          <a:prstGeom prst="rect">
            <a:avLst/>
          </a:prstGeom>
          <a:noFill/>
          <a:ln>
            <a:noFill/>
          </a:ln>
        </p:spPr>
        <p:txBody>
          <a:bodyPr anchorCtr="0" anchor="t" bIns="0" lIns="0" spcFirstLastPara="1" rIns="0" wrap="square" tIns="317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29"/>
          <p:cNvPicPr preferRelativeResize="0"/>
          <p:nvPr/>
        </p:nvPicPr>
        <p:blipFill rotWithShape="1">
          <a:blip r:embed="rId3">
            <a:alphaModFix/>
          </a:blip>
          <a:srcRect b="0" l="0" r="0" t="0"/>
          <a:stretch/>
        </p:blipFill>
        <p:spPr>
          <a:xfrm>
            <a:off x="5726950" y="109250"/>
            <a:ext cx="3187324" cy="4895174"/>
          </a:xfrm>
          <a:prstGeom prst="rect">
            <a:avLst/>
          </a:prstGeom>
          <a:noFill/>
          <a:ln>
            <a:noFill/>
          </a:ln>
        </p:spPr>
      </p:pic>
      <p:sp>
        <p:nvSpPr>
          <p:cNvPr id="309" name="Google Shape;309;p29"/>
          <p:cNvSpPr txBox="1"/>
          <p:nvPr>
            <p:ph type="title"/>
          </p:nvPr>
        </p:nvSpPr>
        <p:spPr>
          <a:xfrm>
            <a:off x="212399" y="53049"/>
            <a:ext cx="7575335" cy="429524"/>
          </a:xfrm>
          <a:prstGeom prst="rect">
            <a:avLst/>
          </a:prstGeom>
          <a:noFill/>
          <a:ln>
            <a:noFill/>
          </a:ln>
        </p:spPr>
        <p:txBody>
          <a:bodyPr anchorCtr="0" anchor="t" bIns="0" lIns="0" spcFirstLastPara="1" rIns="0" wrap="square" tIns="15225">
            <a:spAutoFit/>
          </a:bodyPr>
          <a:lstStyle/>
          <a:p>
            <a:pPr indent="0" lvl="0" marL="55880" rtl="0" algn="l">
              <a:lnSpc>
                <a:spcPct val="100000"/>
              </a:lnSpc>
              <a:spcBef>
                <a:spcPts val="0"/>
              </a:spcBef>
              <a:spcAft>
                <a:spcPts val="0"/>
              </a:spcAft>
              <a:buNone/>
            </a:pPr>
            <a:r>
              <a:rPr lang="en-US"/>
              <a:t>Immersion Cooling</a:t>
            </a:r>
            <a:endParaRPr/>
          </a:p>
        </p:txBody>
      </p:sp>
      <p:sp>
        <p:nvSpPr>
          <p:cNvPr id="310" name="Google Shape;310;p29"/>
          <p:cNvSpPr txBox="1"/>
          <p:nvPr/>
        </p:nvSpPr>
        <p:spPr>
          <a:xfrm>
            <a:off x="395000" y="706250"/>
            <a:ext cx="5163300" cy="3971400"/>
          </a:xfrm>
          <a:prstGeom prst="rect">
            <a:avLst/>
          </a:prstGeom>
          <a:noFill/>
          <a:ln>
            <a:noFill/>
          </a:ln>
        </p:spPr>
        <p:txBody>
          <a:bodyPr anchorCtr="0" anchor="t" bIns="0" lIns="0" spcFirstLastPara="1" rIns="0" wrap="square" tIns="12700">
            <a:spAutoFit/>
          </a:bodyPr>
          <a:lstStyle/>
          <a:p>
            <a:pPr indent="0" lvl="0" marL="12700" marR="5080" rtl="0" algn="l">
              <a:lnSpc>
                <a:spcPct val="114999"/>
              </a:lnSpc>
              <a:spcBef>
                <a:spcPts val="0"/>
              </a:spcBef>
              <a:spcAft>
                <a:spcPts val="0"/>
              </a:spcAft>
              <a:buNone/>
            </a:pPr>
            <a:r>
              <a:rPr lang="en-US" sz="1400">
                <a:latin typeface="Times New Roman"/>
                <a:ea typeface="Times New Roman"/>
                <a:cs typeface="Times New Roman"/>
                <a:sym typeface="Times New Roman"/>
              </a:rPr>
              <a:t>System is submerged in a dielectric, electrically non-conductive fluid with high thermal conductivity.</a:t>
            </a:r>
            <a:endParaRPr sz="1400">
              <a:latin typeface="Times New Roman"/>
              <a:ea typeface="Times New Roman"/>
              <a:cs typeface="Times New Roman"/>
              <a:sym typeface="Times New Roman"/>
            </a:endParaRPr>
          </a:p>
          <a:p>
            <a:pPr indent="0" lvl="0" marL="12700" marR="207645" rtl="0" algn="l">
              <a:lnSpc>
                <a:spcPct val="114999"/>
              </a:lnSpc>
              <a:spcBef>
                <a:spcPts val="1200"/>
              </a:spcBef>
              <a:spcAft>
                <a:spcPts val="0"/>
              </a:spcAft>
              <a:buNone/>
            </a:pPr>
            <a:r>
              <a:rPr b="1" lang="en-US" sz="1400">
                <a:latin typeface="Times New Roman"/>
                <a:ea typeface="Times New Roman"/>
                <a:cs typeface="Times New Roman"/>
                <a:sym typeface="Times New Roman"/>
              </a:rPr>
              <a:t>Single-Phase: </a:t>
            </a:r>
            <a:r>
              <a:rPr lang="en-US" sz="1400">
                <a:latin typeface="Times New Roman"/>
                <a:ea typeface="Times New Roman"/>
                <a:cs typeface="Times New Roman"/>
                <a:sym typeface="Times New Roman"/>
              </a:rPr>
              <a:t>Heated liquid circulates through heat exchangers to remove heat from the system</a:t>
            </a:r>
            <a:endParaRPr sz="1400">
              <a:latin typeface="Times New Roman"/>
              <a:ea typeface="Times New Roman"/>
              <a:cs typeface="Times New Roman"/>
              <a:sym typeface="Times New Roman"/>
            </a:endParaRPr>
          </a:p>
          <a:p>
            <a:pPr indent="0" lvl="0" marL="12700" marR="64135" rtl="0" algn="l">
              <a:lnSpc>
                <a:spcPct val="114999"/>
              </a:lnSpc>
              <a:spcBef>
                <a:spcPts val="1200"/>
              </a:spcBef>
              <a:spcAft>
                <a:spcPts val="0"/>
              </a:spcAft>
              <a:buNone/>
            </a:pPr>
            <a:r>
              <a:rPr b="1" lang="en-US" sz="1400">
                <a:latin typeface="Times New Roman"/>
                <a:ea typeface="Times New Roman"/>
                <a:cs typeface="Times New Roman"/>
                <a:sym typeface="Times New Roman"/>
              </a:rPr>
              <a:t>Two-phase cooling: </a:t>
            </a:r>
            <a:r>
              <a:rPr lang="en-US" sz="1400">
                <a:latin typeface="Times New Roman"/>
                <a:ea typeface="Times New Roman"/>
                <a:cs typeface="Times New Roman"/>
                <a:sym typeface="Times New Roman"/>
              </a:rPr>
              <a:t>The </a:t>
            </a:r>
            <a:r>
              <a:rPr b="1" lang="en-US" sz="1400">
                <a:latin typeface="Times New Roman"/>
                <a:ea typeface="Times New Roman"/>
                <a:cs typeface="Times New Roman"/>
                <a:sym typeface="Times New Roman"/>
              </a:rPr>
              <a:t>fluorocarbon-based fluid boil</a:t>
            </a:r>
            <a:r>
              <a:rPr lang="en-US" sz="1400">
                <a:latin typeface="Times New Roman"/>
                <a:ea typeface="Times New Roman"/>
                <a:cs typeface="Times New Roman"/>
                <a:sym typeface="Times New Roman"/>
              </a:rPr>
              <a:t>s to form vapour upon contact with hot spots in equipment. Vapour are condensed in a heat exchanger and recirculated into the cooling tank</a:t>
            </a:r>
            <a:endParaRPr sz="1400">
              <a:latin typeface="Times New Roman"/>
              <a:ea typeface="Times New Roman"/>
              <a:cs typeface="Times New Roman"/>
              <a:sym typeface="Times New Roman"/>
            </a:endParaRPr>
          </a:p>
          <a:p>
            <a:pPr indent="0" lvl="0" marL="12700" marR="262255" rtl="0" algn="l">
              <a:lnSpc>
                <a:spcPct val="114999"/>
              </a:lnSpc>
              <a:spcBef>
                <a:spcPts val="1200"/>
              </a:spcBef>
              <a:spcAft>
                <a:spcPts val="0"/>
              </a:spcAft>
              <a:buNone/>
            </a:pPr>
            <a:r>
              <a:rPr lang="en-US" sz="1400">
                <a:latin typeface="Times New Roman"/>
                <a:ea typeface="Times New Roman"/>
                <a:cs typeface="Times New Roman"/>
                <a:sym typeface="Times New Roman"/>
              </a:rPr>
              <a:t>Highly effective as liquid coolants absorb more heat and circulate more efficiently than air</a:t>
            </a:r>
            <a:endParaRPr sz="1400">
              <a:latin typeface="Times New Roman"/>
              <a:ea typeface="Times New Roman"/>
              <a:cs typeface="Times New Roman"/>
              <a:sym typeface="Times New Roman"/>
            </a:endParaRPr>
          </a:p>
          <a:p>
            <a:pPr indent="0" lvl="0" marL="12700" rtl="0" algn="l">
              <a:lnSpc>
                <a:spcPct val="100000"/>
              </a:lnSpc>
              <a:spcBef>
                <a:spcPts val="1450"/>
              </a:spcBef>
              <a:spcAft>
                <a:spcPts val="0"/>
              </a:spcAft>
              <a:buNone/>
            </a:pPr>
            <a:r>
              <a:rPr b="1" lang="en-US" sz="1400">
                <a:latin typeface="Times New Roman"/>
                <a:ea typeface="Times New Roman"/>
                <a:cs typeface="Times New Roman"/>
                <a:sym typeface="Times New Roman"/>
              </a:rPr>
              <a:t>Key benefits: Sustainability, Performance, Reliability, Cost</a:t>
            </a:r>
            <a:endParaRPr sz="1400">
              <a:latin typeface="Times New Roman"/>
              <a:ea typeface="Times New Roman"/>
              <a:cs typeface="Times New Roman"/>
              <a:sym typeface="Times New Roman"/>
            </a:endParaRPr>
          </a:p>
          <a:p>
            <a:pPr indent="0" lvl="0" marL="12700" marR="50800" rtl="0" algn="l">
              <a:lnSpc>
                <a:spcPct val="114999"/>
              </a:lnSpc>
              <a:spcBef>
                <a:spcPts val="1200"/>
              </a:spcBef>
              <a:spcAft>
                <a:spcPts val="0"/>
              </a:spcAft>
              <a:buNone/>
            </a:pPr>
            <a:r>
              <a:rPr b="1" lang="en-US" sz="1400">
                <a:latin typeface="Times New Roman"/>
                <a:ea typeface="Times New Roman"/>
                <a:cs typeface="Times New Roman"/>
                <a:sym typeface="Times New Roman"/>
              </a:rPr>
              <a:t>Coolant types: </a:t>
            </a:r>
            <a:r>
              <a:rPr lang="en-US" sz="1400">
                <a:latin typeface="Times New Roman"/>
                <a:ea typeface="Times New Roman"/>
                <a:cs typeface="Times New Roman"/>
                <a:sym typeface="Times New Roman"/>
              </a:rPr>
              <a:t>Deionized Water, Ethylene glycol, Propylene glycol, Mineral oil, and dielectric fluids (Shell Diala S4, XG Galden or Fluorinert)</a:t>
            </a:r>
            <a:endParaRPr sz="1400">
              <a:latin typeface="Times New Roman"/>
              <a:ea typeface="Times New Roman"/>
              <a:cs typeface="Times New Roman"/>
              <a:sym typeface="Times New Roman"/>
            </a:endParaRPr>
          </a:p>
        </p:txBody>
      </p:sp>
      <p:sp>
        <p:nvSpPr>
          <p:cNvPr id="311" name="Google Shape;311;p29"/>
          <p:cNvSpPr txBox="1"/>
          <p:nvPr/>
        </p:nvSpPr>
        <p:spPr>
          <a:xfrm>
            <a:off x="8744779" y="4941119"/>
            <a:ext cx="171450" cy="177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1000">
                <a:latin typeface="Roboto"/>
                <a:ea typeface="Roboto"/>
                <a:cs typeface="Roboto"/>
                <a:sym typeface="Roboto"/>
              </a:rPr>
              <a:t>29</a:t>
            </a:r>
            <a:endParaRPr sz="1000">
              <a:latin typeface="Roboto"/>
              <a:ea typeface="Roboto"/>
              <a:cs typeface="Roboto"/>
              <a:sym typeface="Roboto"/>
            </a:endParaRPr>
          </a:p>
        </p:txBody>
      </p:sp>
      <p:sp>
        <p:nvSpPr>
          <p:cNvPr id="312" name="Google Shape;312;p29"/>
          <p:cNvSpPr txBox="1"/>
          <p:nvPr/>
        </p:nvSpPr>
        <p:spPr>
          <a:xfrm>
            <a:off x="56550" y="4958319"/>
            <a:ext cx="7110095" cy="132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700" u="sng">
                <a:solidFill>
                  <a:schemeClr val="hlink"/>
                </a:solidFill>
                <a:latin typeface="Arial"/>
                <a:ea typeface="Arial"/>
                <a:cs typeface="Arial"/>
                <a:sym typeface="Arial"/>
                <a:hlinkClick r:id="rId4"/>
              </a:rPr>
              <a:t>https://www.lubrizol.com/Thermal-Management/Immersion-Cooling/Compuzol-Immersion-Fluid-Solution/Why-Custom-Fluid-Formulation-Matters-for-Your-Immersion-Cooling-System</a:t>
            </a:r>
            <a:endParaRPr sz="700">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3"/>
          <p:cNvSpPr txBox="1"/>
          <p:nvPr>
            <p:ph type="title"/>
          </p:nvPr>
        </p:nvSpPr>
        <p:spPr>
          <a:xfrm>
            <a:off x="212399" y="53049"/>
            <a:ext cx="7575335" cy="429524"/>
          </a:xfrm>
          <a:prstGeom prst="rect">
            <a:avLst/>
          </a:prstGeom>
          <a:noFill/>
          <a:ln>
            <a:noFill/>
          </a:ln>
        </p:spPr>
        <p:txBody>
          <a:bodyPr anchorCtr="0" anchor="t" bIns="0" lIns="0" spcFirstLastPara="1" rIns="0" wrap="square" tIns="15225">
            <a:spAutoFit/>
          </a:bodyPr>
          <a:lstStyle/>
          <a:p>
            <a:pPr indent="0" lvl="0" marL="55880" rtl="0" algn="l">
              <a:lnSpc>
                <a:spcPct val="100000"/>
              </a:lnSpc>
              <a:spcBef>
                <a:spcPts val="0"/>
              </a:spcBef>
              <a:spcAft>
                <a:spcPts val="0"/>
              </a:spcAft>
              <a:buNone/>
            </a:pPr>
            <a:r>
              <a:rPr lang="en-US"/>
              <a:t>Study of a Thermal Management</a:t>
            </a:r>
            <a:endParaRPr/>
          </a:p>
        </p:txBody>
      </p:sp>
      <p:sp>
        <p:nvSpPr>
          <p:cNvPr id="67" name="Google Shape;67;p3"/>
          <p:cNvSpPr txBox="1"/>
          <p:nvPr/>
        </p:nvSpPr>
        <p:spPr>
          <a:xfrm>
            <a:off x="3046599" y="1430682"/>
            <a:ext cx="2942700" cy="336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100"/>
              <a:t>Thermal Transport Mode</a:t>
            </a:r>
            <a:endParaRPr sz="2100"/>
          </a:p>
        </p:txBody>
      </p:sp>
      <p:grpSp>
        <p:nvGrpSpPr>
          <p:cNvPr id="68" name="Google Shape;68;p3"/>
          <p:cNvGrpSpPr/>
          <p:nvPr/>
        </p:nvGrpSpPr>
        <p:grpSpPr>
          <a:xfrm>
            <a:off x="2215002" y="1950824"/>
            <a:ext cx="4197806" cy="901502"/>
            <a:chOff x="2215002" y="1950824"/>
            <a:chExt cx="4197806" cy="901502"/>
          </a:xfrm>
        </p:grpSpPr>
        <p:sp>
          <p:nvSpPr>
            <p:cNvPr id="69" name="Google Shape;69;p3"/>
            <p:cNvSpPr/>
            <p:nvPr/>
          </p:nvSpPr>
          <p:spPr>
            <a:xfrm>
              <a:off x="2304313" y="1950824"/>
              <a:ext cx="2058670" cy="859155"/>
            </a:xfrm>
            <a:custGeom>
              <a:rect b="b" l="l" r="r" t="t"/>
              <a:pathLst>
                <a:path extrusionOk="0" h="859155" w="2058670">
                  <a:moveTo>
                    <a:pt x="2058410" y="0"/>
                  </a:moveTo>
                  <a:lnTo>
                    <a:pt x="0" y="858693"/>
                  </a:lnTo>
                </a:path>
              </a:pathLst>
            </a:custGeom>
            <a:noFill/>
            <a:ln cap="flat" cmpd="sng" w="190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70" name="Google Shape;70;p3"/>
            <p:cNvPicPr preferRelativeResize="0"/>
            <p:nvPr/>
          </p:nvPicPr>
          <p:blipFill rotWithShape="1">
            <a:blip r:embed="rId3">
              <a:alphaModFix/>
            </a:blip>
            <a:srcRect b="0" l="0" r="0" t="0"/>
            <a:stretch/>
          </p:blipFill>
          <p:spPr>
            <a:xfrm>
              <a:off x="2215002" y="2770953"/>
              <a:ext cx="110950" cy="81373"/>
            </a:xfrm>
            <a:prstGeom prst="rect">
              <a:avLst/>
            </a:prstGeom>
            <a:noFill/>
            <a:ln>
              <a:noFill/>
            </a:ln>
          </p:spPr>
        </p:pic>
        <p:sp>
          <p:nvSpPr>
            <p:cNvPr id="71" name="Google Shape;71;p3"/>
            <p:cNvSpPr/>
            <p:nvPr/>
          </p:nvSpPr>
          <p:spPr>
            <a:xfrm>
              <a:off x="4351924" y="1962374"/>
              <a:ext cx="9525" cy="756285"/>
            </a:xfrm>
            <a:custGeom>
              <a:rect b="b" l="l" r="r" t="t"/>
              <a:pathLst>
                <a:path extrusionOk="0" h="756285" w="9525">
                  <a:moveTo>
                    <a:pt x="0" y="0"/>
                  </a:moveTo>
                  <a:lnTo>
                    <a:pt x="9381" y="755708"/>
                  </a:lnTo>
                </a:path>
              </a:pathLst>
            </a:custGeom>
            <a:noFill/>
            <a:ln cap="flat" cmpd="sng" w="190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72" name="Google Shape;72;p3"/>
            <p:cNvPicPr preferRelativeResize="0"/>
            <p:nvPr/>
          </p:nvPicPr>
          <p:blipFill rotWithShape="1">
            <a:blip r:embed="rId4">
              <a:alphaModFix/>
            </a:blip>
            <a:srcRect b="0" l="0" r="0" t="0"/>
            <a:stretch/>
          </p:blipFill>
          <p:spPr>
            <a:xfrm>
              <a:off x="4320317" y="2708168"/>
              <a:ext cx="81976" cy="105884"/>
            </a:xfrm>
            <a:prstGeom prst="rect">
              <a:avLst/>
            </a:prstGeom>
            <a:noFill/>
            <a:ln>
              <a:noFill/>
            </a:ln>
          </p:spPr>
        </p:pic>
        <p:sp>
          <p:nvSpPr>
            <p:cNvPr id="73" name="Google Shape;73;p3"/>
            <p:cNvSpPr/>
            <p:nvPr/>
          </p:nvSpPr>
          <p:spPr>
            <a:xfrm>
              <a:off x="4351924" y="1950824"/>
              <a:ext cx="1972310" cy="857250"/>
            </a:xfrm>
            <a:custGeom>
              <a:rect b="b" l="l" r="r" t="t"/>
              <a:pathLst>
                <a:path extrusionOk="0" h="857250" w="1972310">
                  <a:moveTo>
                    <a:pt x="0" y="0"/>
                  </a:moveTo>
                  <a:lnTo>
                    <a:pt x="1972073" y="857138"/>
                  </a:lnTo>
                </a:path>
              </a:pathLst>
            </a:custGeom>
            <a:noFill/>
            <a:ln cap="flat" cmpd="sng" w="190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74" name="Google Shape;74;p3"/>
            <p:cNvPicPr preferRelativeResize="0"/>
            <p:nvPr/>
          </p:nvPicPr>
          <p:blipFill rotWithShape="1">
            <a:blip r:embed="rId5">
              <a:alphaModFix/>
            </a:blip>
            <a:srcRect b="0" l="0" r="0" t="0"/>
            <a:stretch/>
          </p:blipFill>
          <p:spPr>
            <a:xfrm>
              <a:off x="6301930" y="2769580"/>
              <a:ext cx="110878" cy="82367"/>
            </a:xfrm>
            <a:prstGeom prst="rect">
              <a:avLst/>
            </a:prstGeom>
            <a:noFill/>
            <a:ln>
              <a:noFill/>
            </a:ln>
          </p:spPr>
        </p:pic>
      </p:grpSp>
      <p:sp>
        <p:nvSpPr>
          <p:cNvPr id="75" name="Google Shape;75;p3"/>
          <p:cNvSpPr txBox="1"/>
          <p:nvPr/>
        </p:nvSpPr>
        <p:spPr>
          <a:xfrm>
            <a:off x="1487576" y="3016525"/>
            <a:ext cx="1460400" cy="289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1800">
                <a:latin typeface="Arial"/>
                <a:ea typeface="Arial"/>
                <a:cs typeface="Arial"/>
                <a:sym typeface="Arial"/>
              </a:rPr>
              <a:t>Conduction</a:t>
            </a:r>
            <a:endParaRPr sz="1800">
              <a:latin typeface="Arial"/>
              <a:ea typeface="Arial"/>
              <a:cs typeface="Arial"/>
              <a:sym typeface="Arial"/>
            </a:endParaRPr>
          </a:p>
        </p:txBody>
      </p:sp>
      <p:sp>
        <p:nvSpPr>
          <p:cNvPr id="76" name="Google Shape;76;p3"/>
          <p:cNvSpPr txBox="1"/>
          <p:nvPr>
            <p:ph idx="12" type="sldNum"/>
          </p:nvPr>
        </p:nvSpPr>
        <p:spPr>
          <a:xfrm>
            <a:off x="8719379" y="4950297"/>
            <a:ext cx="235184" cy="174625"/>
          </a:xfrm>
          <a:prstGeom prst="rect">
            <a:avLst/>
          </a:prstGeom>
          <a:noFill/>
          <a:ln>
            <a:noFill/>
          </a:ln>
        </p:spPr>
        <p:txBody>
          <a:bodyPr anchorCtr="0" anchor="t" bIns="0" lIns="0" spcFirstLastPara="1" rIns="0" wrap="square" tIns="3175">
            <a:spAutoFit/>
          </a:bodyPr>
          <a:lstStyle/>
          <a:p>
            <a:pPr indent="0" lvl="0" marL="110489" rtl="0" algn="l">
              <a:lnSpc>
                <a:spcPct val="100000"/>
              </a:lnSpc>
              <a:spcBef>
                <a:spcPts val="0"/>
              </a:spcBef>
              <a:spcAft>
                <a:spcPts val="0"/>
              </a:spcAft>
              <a:buNone/>
            </a:pPr>
            <a:fld id="{00000000-1234-1234-1234-123412341234}" type="slidenum">
              <a:rPr lang="en-US"/>
              <a:t>‹#›</a:t>
            </a:fld>
            <a:endParaRPr/>
          </a:p>
        </p:txBody>
      </p:sp>
      <p:sp>
        <p:nvSpPr>
          <p:cNvPr id="77" name="Google Shape;77;p3"/>
          <p:cNvSpPr txBox="1"/>
          <p:nvPr/>
        </p:nvSpPr>
        <p:spPr>
          <a:xfrm>
            <a:off x="3807774" y="2992006"/>
            <a:ext cx="1268730" cy="2997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1800">
                <a:latin typeface="Arial"/>
                <a:ea typeface="Arial"/>
                <a:cs typeface="Arial"/>
                <a:sym typeface="Arial"/>
              </a:rPr>
              <a:t>Convection</a:t>
            </a:r>
            <a:endParaRPr sz="1800">
              <a:latin typeface="Arial"/>
              <a:ea typeface="Arial"/>
              <a:cs typeface="Arial"/>
              <a:sym typeface="Arial"/>
            </a:endParaRPr>
          </a:p>
        </p:txBody>
      </p:sp>
      <p:sp>
        <p:nvSpPr>
          <p:cNvPr id="78" name="Google Shape;78;p3"/>
          <p:cNvSpPr txBox="1"/>
          <p:nvPr/>
        </p:nvSpPr>
        <p:spPr>
          <a:xfrm>
            <a:off x="6276149" y="2992006"/>
            <a:ext cx="1065530" cy="2997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1800">
                <a:latin typeface="Arial"/>
                <a:ea typeface="Arial"/>
                <a:cs typeface="Arial"/>
                <a:sym typeface="Arial"/>
              </a:rPr>
              <a:t>Radiation</a:t>
            </a:r>
            <a:endParaRPr sz="1800">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30"/>
          <p:cNvPicPr preferRelativeResize="0"/>
          <p:nvPr/>
        </p:nvPicPr>
        <p:blipFill rotWithShape="1">
          <a:blip r:embed="rId3">
            <a:alphaModFix/>
          </a:blip>
          <a:srcRect b="0" l="0" r="0" t="0"/>
          <a:stretch/>
        </p:blipFill>
        <p:spPr>
          <a:xfrm>
            <a:off x="5046374" y="2712100"/>
            <a:ext cx="3871824" cy="2286575"/>
          </a:xfrm>
          <a:prstGeom prst="rect">
            <a:avLst/>
          </a:prstGeom>
          <a:noFill/>
          <a:ln>
            <a:noFill/>
          </a:ln>
        </p:spPr>
      </p:pic>
      <p:sp>
        <p:nvSpPr>
          <p:cNvPr id="318" name="Google Shape;318;p30"/>
          <p:cNvSpPr txBox="1"/>
          <p:nvPr>
            <p:ph type="title"/>
          </p:nvPr>
        </p:nvSpPr>
        <p:spPr>
          <a:xfrm>
            <a:off x="212399" y="53049"/>
            <a:ext cx="7575335" cy="429524"/>
          </a:xfrm>
          <a:prstGeom prst="rect">
            <a:avLst/>
          </a:prstGeom>
          <a:noFill/>
          <a:ln>
            <a:noFill/>
          </a:ln>
        </p:spPr>
        <p:txBody>
          <a:bodyPr anchorCtr="0" anchor="t" bIns="0" lIns="0" spcFirstLastPara="1" rIns="0" wrap="square" tIns="15225">
            <a:spAutoFit/>
          </a:bodyPr>
          <a:lstStyle/>
          <a:p>
            <a:pPr indent="0" lvl="0" marL="55880" rtl="0" algn="l">
              <a:lnSpc>
                <a:spcPct val="100000"/>
              </a:lnSpc>
              <a:spcBef>
                <a:spcPts val="0"/>
              </a:spcBef>
              <a:spcAft>
                <a:spcPts val="0"/>
              </a:spcAft>
              <a:buNone/>
            </a:pPr>
            <a:r>
              <a:rPr lang="en-US"/>
              <a:t>Conclusion : Phase - I Work and Future Work</a:t>
            </a:r>
            <a:endParaRPr/>
          </a:p>
        </p:txBody>
      </p:sp>
      <p:sp>
        <p:nvSpPr>
          <p:cNvPr id="319" name="Google Shape;319;p30"/>
          <p:cNvSpPr txBox="1"/>
          <p:nvPr/>
        </p:nvSpPr>
        <p:spPr>
          <a:xfrm>
            <a:off x="194293" y="653008"/>
            <a:ext cx="8268900" cy="1995000"/>
          </a:xfrm>
          <a:prstGeom prst="rect">
            <a:avLst/>
          </a:prstGeom>
          <a:noFill/>
          <a:ln>
            <a:noFill/>
          </a:ln>
        </p:spPr>
        <p:txBody>
          <a:bodyPr anchorCtr="0" anchor="t" bIns="0" lIns="0" spcFirstLastPara="1" rIns="0" wrap="square" tIns="12700">
            <a:spAutoFit/>
          </a:bodyPr>
          <a:lstStyle/>
          <a:p>
            <a:pPr indent="-334010" lvl="0" marL="346075" marR="5080" rtl="0" algn="just">
              <a:lnSpc>
                <a:spcPct val="114999"/>
              </a:lnSpc>
              <a:spcBef>
                <a:spcPts val="0"/>
              </a:spcBef>
              <a:spcAft>
                <a:spcPts val="0"/>
              </a:spcAft>
              <a:buSzPts val="1400"/>
              <a:buFont typeface="Arial"/>
              <a:buChar char="●"/>
            </a:pPr>
            <a:r>
              <a:rPr lang="en-US" sz="1400">
                <a:latin typeface="Times New Roman"/>
                <a:ea typeface="Times New Roman"/>
                <a:cs typeface="Times New Roman"/>
                <a:sym typeface="Times New Roman"/>
              </a:rPr>
              <a:t>Microelectronics systems are requiring more efficient cooling technologies as technologies scales down to 	achieve higher computational efficiency.</a:t>
            </a:r>
            <a:endParaRPr sz="1400">
              <a:latin typeface="Times New Roman"/>
              <a:ea typeface="Times New Roman"/>
              <a:cs typeface="Times New Roman"/>
              <a:sym typeface="Times New Roman"/>
            </a:endParaRPr>
          </a:p>
          <a:p>
            <a:pPr indent="-334010" lvl="0" marL="346075" marR="12700" rtl="0" algn="just">
              <a:lnSpc>
                <a:spcPct val="114999"/>
              </a:lnSpc>
              <a:spcBef>
                <a:spcPts val="0"/>
              </a:spcBef>
              <a:spcAft>
                <a:spcPts val="0"/>
              </a:spcAft>
              <a:buClr>
                <a:srgbClr val="FF0000"/>
              </a:buClr>
              <a:buSzPts val="1400"/>
              <a:buFont typeface="Arial"/>
              <a:buChar char="●"/>
            </a:pPr>
            <a:r>
              <a:rPr b="1" lang="en-US" sz="1400">
                <a:solidFill>
                  <a:srgbClr val="FF0000"/>
                </a:solidFill>
                <a:latin typeface="Times New Roman"/>
                <a:ea typeface="Times New Roman"/>
                <a:cs typeface="Times New Roman"/>
                <a:sym typeface="Times New Roman"/>
              </a:rPr>
              <a:t>Packaging engineers must consider length scales, power dissipation, maximum acceptable temperatures for  performance  and  reliability,  and  possible  ambient  temperatures  when  designing  thermal 	management solutions.</a:t>
            </a:r>
            <a:endParaRPr sz="1400">
              <a:latin typeface="Times New Roman"/>
              <a:ea typeface="Times New Roman"/>
              <a:cs typeface="Times New Roman"/>
              <a:sym typeface="Times New Roman"/>
            </a:endParaRPr>
          </a:p>
          <a:p>
            <a:pPr indent="-334010" lvl="0" marL="346710" rtl="0" algn="just">
              <a:lnSpc>
                <a:spcPct val="100000"/>
              </a:lnSpc>
              <a:spcBef>
                <a:spcPts val="250"/>
              </a:spcBef>
              <a:spcAft>
                <a:spcPts val="0"/>
              </a:spcAft>
              <a:buSzPts val="1400"/>
              <a:buFont typeface="Arial"/>
              <a:buChar char="●"/>
            </a:pPr>
            <a:r>
              <a:rPr b="1" lang="en-US" sz="1400">
                <a:latin typeface="Times New Roman"/>
                <a:ea typeface="Times New Roman"/>
                <a:cs typeface="Times New Roman"/>
                <a:sym typeface="Times New Roman"/>
              </a:rPr>
              <a:t>Motivation behind heat generation issue to be explored in the Phase II presentation:</a:t>
            </a:r>
            <a:endParaRPr sz="1400">
              <a:latin typeface="Times New Roman"/>
              <a:ea typeface="Times New Roman"/>
              <a:cs typeface="Times New Roman"/>
              <a:sym typeface="Times New Roman"/>
            </a:endParaRPr>
          </a:p>
          <a:p>
            <a:pPr indent="-375919" lvl="1" marL="804545" rtl="0" algn="just">
              <a:lnSpc>
                <a:spcPct val="100000"/>
              </a:lnSpc>
              <a:spcBef>
                <a:spcPts val="254"/>
              </a:spcBef>
              <a:spcAft>
                <a:spcPts val="0"/>
              </a:spcAft>
              <a:buSzPts val="1400"/>
              <a:buFont typeface="Times New Roman"/>
              <a:buAutoNum type="arabicParenR"/>
            </a:pPr>
            <a:r>
              <a:rPr b="1" lang="en-US" sz="1400">
                <a:latin typeface="Times New Roman"/>
                <a:ea typeface="Times New Roman"/>
                <a:cs typeface="Times New Roman"/>
                <a:sym typeface="Times New Roman"/>
              </a:rPr>
              <a:t>EVs </a:t>
            </a:r>
            <a:r>
              <a:rPr lang="en-US" sz="1400">
                <a:latin typeface="Times New Roman"/>
                <a:ea typeface="Times New Roman"/>
                <a:cs typeface="Times New Roman"/>
                <a:sym typeface="Times New Roman"/>
              </a:rPr>
              <a:t>require power electronics to convert and manage electrical energy.</a:t>
            </a:r>
            <a:endParaRPr sz="1400">
              <a:latin typeface="Times New Roman"/>
              <a:ea typeface="Times New Roman"/>
              <a:cs typeface="Times New Roman"/>
              <a:sym typeface="Times New Roman"/>
            </a:endParaRPr>
          </a:p>
          <a:p>
            <a:pPr indent="-375919" lvl="1" marL="804545" rtl="0" algn="just">
              <a:lnSpc>
                <a:spcPct val="100000"/>
              </a:lnSpc>
              <a:spcBef>
                <a:spcPts val="250"/>
              </a:spcBef>
              <a:spcAft>
                <a:spcPts val="0"/>
              </a:spcAft>
              <a:buSzPts val="1400"/>
              <a:buFont typeface="Times New Roman"/>
              <a:buAutoNum type="arabicParenR"/>
            </a:pPr>
            <a:r>
              <a:rPr lang="en-US" sz="1400">
                <a:latin typeface="Times New Roman"/>
                <a:ea typeface="Times New Roman"/>
                <a:cs typeface="Times New Roman"/>
                <a:sym typeface="Times New Roman"/>
              </a:rPr>
              <a:t>Even with </a:t>
            </a:r>
            <a:r>
              <a:rPr b="1" lang="en-US" sz="1400">
                <a:latin typeface="Times New Roman"/>
                <a:ea typeface="Times New Roman"/>
                <a:cs typeface="Times New Roman"/>
                <a:sym typeface="Times New Roman"/>
              </a:rPr>
              <a:t>high efficiency, power electronics generate substantial heat (several kW).</a:t>
            </a:r>
            <a:endParaRPr sz="1400">
              <a:latin typeface="Times New Roman"/>
              <a:ea typeface="Times New Roman"/>
              <a:cs typeface="Times New Roman"/>
              <a:sym typeface="Times New Roman"/>
            </a:endParaRPr>
          </a:p>
        </p:txBody>
      </p:sp>
      <p:pic>
        <p:nvPicPr>
          <p:cNvPr id="320" name="Google Shape;320;p30"/>
          <p:cNvPicPr preferRelativeResize="0"/>
          <p:nvPr/>
        </p:nvPicPr>
        <p:blipFill rotWithShape="1">
          <a:blip r:embed="rId4">
            <a:alphaModFix/>
          </a:blip>
          <a:srcRect b="0" l="0" r="0" t="0"/>
          <a:stretch/>
        </p:blipFill>
        <p:spPr>
          <a:xfrm>
            <a:off x="228600" y="2870849"/>
            <a:ext cx="4656049" cy="1682649"/>
          </a:xfrm>
          <a:prstGeom prst="rect">
            <a:avLst/>
          </a:prstGeom>
          <a:noFill/>
          <a:ln>
            <a:noFill/>
          </a:ln>
        </p:spPr>
      </p:pic>
      <p:sp>
        <p:nvSpPr>
          <p:cNvPr id="321" name="Google Shape;321;p30"/>
          <p:cNvSpPr txBox="1"/>
          <p:nvPr>
            <p:ph idx="12" type="sldNum"/>
          </p:nvPr>
        </p:nvSpPr>
        <p:spPr>
          <a:xfrm>
            <a:off x="8719379" y="4950297"/>
            <a:ext cx="235184" cy="174625"/>
          </a:xfrm>
          <a:prstGeom prst="rect">
            <a:avLst/>
          </a:prstGeom>
          <a:noFill/>
          <a:ln>
            <a:noFill/>
          </a:ln>
        </p:spPr>
        <p:txBody>
          <a:bodyPr anchorCtr="0" anchor="t" bIns="0" lIns="0" spcFirstLastPara="1" rIns="0" wrap="square" tIns="317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1"/>
          <p:cNvSpPr txBox="1"/>
          <p:nvPr>
            <p:ph type="title"/>
          </p:nvPr>
        </p:nvSpPr>
        <p:spPr>
          <a:xfrm>
            <a:off x="212399" y="53049"/>
            <a:ext cx="7575335" cy="429524"/>
          </a:xfrm>
          <a:prstGeom prst="rect">
            <a:avLst/>
          </a:prstGeom>
          <a:noFill/>
          <a:ln>
            <a:noFill/>
          </a:ln>
        </p:spPr>
        <p:txBody>
          <a:bodyPr anchorCtr="0" anchor="t" bIns="0" lIns="0" spcFirstLastPara="1" rIns="0" wrap="square" tIns="15225">
            <a:spAutoFit/>
          </a:bodyPr>
          <a:lstStyle/>
          <a:p>
            <a:pPr indent="0" lvl="0" marL="55880" rtl="0" algn="l">
              <a:lnSpc>
                <a:spcPct val="100000"/>
              </a:lnSpc>
              <a:spcBef>
                <a:spcPts val="0"/>
              </a:spcBef>
              <a:spcAft>
                <a:spcPts val="0"/>
              </a:spcAft>
              <a:buNone/>
            </a:pPr>
            <a:r>
              <a:rPr lang="en-US"/>
              <a:t>References</a:t>
            </a:r>
            <a:endParaRPr/>
          </a:p>
        </p:txBody>
      </p:sp>
      <p:sp>
        <p:nvSpPr>
          <p:cNvPr id="327" name="Google Shape;327;p31"/>
          <p:cNvSpPr txBox="1"/>
          <p:nvPr>
            <p:ph idx="12" type="sldNum"/>
          </p:nvPr>
        </p:nvSpPr>
        <p:spPr>
          <a:xfrm>
            <a:off x="8719379" y="4950297"/>
            <a:ext cx="235184" cy="174625"/>
          </a:xfrm>
          <a:prstGeom prst="rect">
            <a:avLst/>
          </a:prstGeom>
          <a:noFill/>
          <a:ln>
            <a:noFill/>
          </a:ln>
        </p:spPr>
        <p:txBody>
          <a:bodyPr anchorCtr="0" anchor="t" bIns="0" lIns="0" spcFirstLastPara="1" rIns="0" wrap="square" tIns="317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
        <p:nvSpPr>
          <p:cNvPr id="328" name="Google Shape;328;p31"/>
          <p:cNvSpPr txBox="1"/>
          <p:nvPr/>
        </p:nvSpPr>
        <p:spPr>
          <a:xfrm>
            <a:off x="382198" y="739884"/>
            <a:ext cx="7855584" cy="3460750"/>
          </a:xfrm>
          <a:prstGeom prst="rect">
            <a:avLst/>
          </a:prstGeom>
          <a:noFill/>
          <a:ln>
            <a:noFill/>
          </a:ln>
        </p:spPr>
        <p:txBody>
          <a:bodyPr anchorCtr="0" anchor="t" bIns="0" lIns="0" spcFirstLastPara="1" rIns="0" wrap="square" tIns="44450">
            <a:spAutoFit/>
          </a:bodyPr>
          <a:lstStyle/>
          <a:p>
            <a:pPr indent="-375920" lvl="0" marL="388620" rtl="0" algn="just">
              <a:lnSpc>
                <a:spcPct val="100000"/>
              </a:lnSpc>
              <a:spcBef>
                <a:spcPts val="0"/>
              </a:spcBef>
              <a:spcAft>
                <a:spcPts val="0"/>
              </a:spcAft>
              <a:buSzPts val="1400"/>
              <a:buFont typeface="Times New Roman"/>
              <a:buAutoNum type="arabicParenR"/>
            </a:pPr>
            <a:r>
              <a:rPr lang="en-US" sz="1400">
                <a:latin typeface="Times New Roman"/>
                <a:ea typeface="Times New Roman"/>
                <a:cs typeface="Times New Roman"/>
                <a:sym typeface="Times New Roman"/>
              </a:rPr>
              <a:t>White, F. Heat and Mass Transfer. Pearson: 1st ed., 1988.</a:t>
            </a:r>
            <a:endParaRPr sz="1400">
              <a:latin typeface="Times New Roman"/>
              <a:ea typeface="Times New Roman"/>
              <a:cs typeface="Times New Roman"/>
              <a:sym typeface="Times New Roman"/>
            </a:endParaRPr>
          </a:p>
          <a:p>
            <a:pPr indent="-375919" lvl="0" marL="387985" marR="27940" rtl="0" algn="just">
              <a:lnSpc>
                <a:spcPct val="114999"/>
              </a:lnSpc>
              <a:spcBef>
                <a:spcPts val="0"/>
              </a:spcBef>
              <a:spcAft>
                <a:spcPts val="0"/>
              </a:spcAft>
              <a:buSzPts val="1400"/>
              <a:buFont typeface="Times New Roman"/>
              <a:buAutoNum type="arabicParenR"/>
            </a:pPr>
            <a:r>
              <a:rPr lang="en-US" sz="1400">
                <a:latin typeface="Times New Roman"/>
                <a:ea typeface="Times New Roman"/>
                <a:cs typeface="Times New Roman"/>
                <a:sym typeface="Times New Roman"/>
              </a:rPr>
              <a:t>Fundamentals of Device and Systems Packaging: Technologies and Applications, 2nd Edition ISBN: 	9781259861550 Dr. Rao R. Tummala</a:t>
            </a:r>
            <a:endParaRPr sz="1400">
              <a:latin typeface="Times New Roman"/>
              <a:ea typeface="Times New Roman"/>
              <a:cs typeface="Times New Roman"/>
              <a:sym typeface="Times New Roman"/>
            </a:endParaRPr>
          </a:p>
          <a:p>
            <a:pPr indent="-375919" lvl="0" marL="387985" marR="51435" rtl="0" algn="just">
              <a:lnSpc>
                <a:spcPct val="114999"/>
              </a:lnSpc>
              <a:spcBef>
                <a:spcPts val="0"/>
              </a:spcBef>
              <a:spcAft>
                <a:spcPts val="0"/>
              </a:spcAft>
              <a:buSzPts val="1400"/>
              <a:buFont typeface="Times New Roman"/>
              <a:buAutoNum type="arabicParenR"/>
            </a:pPr>
            <a:r>
              <a:rPr lang="en-US" sz="1400">
                <a:latin typeface="Times New Roman"/>
                <a:ea typeface="Times New Roman"/>
                <a:cs typeface="Times New Roman"/>
                <a:sym typeface="Times New Roman"/>
              </a:rPr>
              <a:t>Kadambi, V., and Abuaf, N. "An Analysis of the Thermal Response of Power Chip Packages." IEEE 	Transactions on Electron Devices, vol. 32, no 6, pp. 1024–1033, 1985.</a:t>
            </a:r>
            <a:endParaRPr sz="1400">
              <a:latin typeface="Times New Roman"/>
              <a:ea typeface="Times New Roman"/>
              <a:cs typeface="Times New Roman"/>
              <a:sym typeface="Times New Roman"/>
            </a:endParaRPr>
          </a:p>
          <a:p>
            <a:pPr indent="-375919" lvl="0" marL="387985" marR="5080" rtl="0" algn="just">
              <a:lnSpc>
                <a:spcPct val="114999"/>
              </a:lnSpc>
              <a:spcBef>
                <a:spcPts val="0"/>
              </a:spcBef>
              <a:spcAft>
                <a:spcPts val="0"/>
              </a:spcAft>
              <a:buSzPts val="1400"/>
              <a:buFont typeface="Times New Roman"/>
              <a:buAutoNum type="arabicParenR"/>
            </a:pPr>
            <a:r>
              <a:rPr lang="en-US" sz="1400">
                <a:latin typeface="Times New Roman"/>
                <a:ea typeface="Times New Roman"/>
                <a:cs typeface="Times New Roman"/>
                <a:sym typeface="Times New Roman"/>
              </a:rPr>
              <a:t>Philips,  R.J.  Forced-Convection,  Liquid-Cooled,  Microchannel  Heat  Sinks.  MIT  Lincoln  Labs, 	Technical Report 787, 1988.</a:t>
            </a:r>
            <a:endParaRPr sz="1400">
              <a:latin typeface="Times New Roman"/>
              <a:ea typeface="Times New Roman"/>
              <a:cs typeface="Times New Roman"/>
              <a:sym typeface="Times New Roman"/>
            </a:endParaRPr>
          </a:p>
          <a:p>
            <a:pPr indent="-375919" lvl="0" marL="387985" marR="55880" rtl="0" algn="just">
              <a:lnSpc>
                <a:spcPct val="114999"/>
              </a:lnSpc>
              <a:spcBef>
                <a:spcPts val="0"/>
              </a:spcBef>
              <a:spcAft>
                <a:spcPts val="0"/>
              </a:spcAft>
              <a:buSzPts val="1400"/>
              <a:buFont typeface="Times New Roman"/>
              <a:buAutoNum type="arabicParenR"/>
            </a:pPr>
            <a:r>
              <a:rPr lang="en-US" sz="1400">
                <a:latin typeface="Times New Roman"/>
                <a:ea typeface="Times New Roman"/>
                <a:cs typeface="Times New Roman"/>
                <a:sym typeface="Times New Roman"/>
              </a:rPr>
              <a:t>Peterson, G. P. An Introduction to Heat Pipes: Modeling, Testing, and Applications. Hoboken, NJ: 	Wiley-Interscience, 1994.</a:t>
            </a:r>
            <a:endParaRPr sz="1400">
              <a:latin typeface="Times New Roman"/>
              <a:ea typeface="Times New Roman"/>
              <a:cs typeface="Times New Roman"/>
              <a:sym typeface="Times New Roman"/>
            </a:endParaRPr>
          </a:p>
          <a:p>
            <a:pPr indent="-375919" lvl="0" marL="387985" marR="21590" rtl="0" algn="just">
              <a:lnSpc>
                <a:spcPct val="114999"/>
              </a:lnSpc>
              <a:spcBef>
                <a:spcPts val="0"/>
              </a:spcBef>
              <a:spcAft>
                <a:spcPts val="0"/>
              </a:spcAft>
              <a:buSzPts val="1400"/>
              <a:buFont typeface="Times New Roman"/>
              <a:buAutoNum type="arabicParenR"/>
            </a:pPr>
            <a:r>
              <a:rPr lang="en-US" sz="1400">
                <a:latin typeface="Times New Roman"/>
                <a:ea typeface="Times New Roman"/>
                <a:cs typeface="Times New Roman"/>
                <a:sym typeface="Times New Roman"/>
              </a:rPr>
              <a:t>Zuckerman, N., and Lior, N. Jet Impingement Heat Transfer: Physics, Correlations, and Numerical 	Modeling. Advances in Heat Transfer, vol. 39, pp. 565–631, 2006.</a:t>
            </a:r>
            <a:endParaRPr sz="1400">
              <a:latin typeface="Times New Roman"/>
              <a:ea typeface="Times New Roman"/>
              <a:cs typeface="Times New Roman"/>
              <a:sym typeface="Times New Roman"/>
            </a:endParaRPr>
          </a:p>
          <a:p>
            <a:pPr indent="-375919" lvl="0" marL="387985" marR="32384" rtl="0" algn="just">
              <a:lnSpc>
                <a:spcPct val="114999"/>
              </a:lnSpc>
              <a:spcBef>
                <a:spcPts val="0"/>
              </a:spcBef>
              <a:spcAft>
                <a:spcPts val="0"/>
              </a:spcAft>
              <a:buSzPts val="1400"/>
              <a:buFont typeface="Times New Roman"/>
              <a:buAutoNum type="arabicParenR"/>
            </a:pPr>
            <a:r>
              <a:rPr lang="en-US" sz="1400">
                <a:latin typeface="Times New Roman"/>
                <a:ea typeface="Times New Roman"/>
                <a:cs typeface="Times New Roman"/>
                <a:sym typeface="Times New Roman"/>
              </a:rPr>
              <a:t>Narumanchi, S. V. J., Hassani, V., and Bharathan, D. Modeling Single-Phase and Boiling Liquid Jet 	Impingement Cooling in Power Electronics. National Renewable Engineering Laboratory, Technical 	Report, NREL/MP-540-38787, 2005.</a:t>
            </a:r>
            <a:endParaRPr sz="1400">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2"/>
          <p:cNvSpPr txBox="1"/>
          <p:nvPr>
            <p:ph type="title"/>
          </p:nvPr>
        </p:nvSpPr>
        <p:spPr>
          <a:xfrm>
            <a:off x="3210327" y="2232413"/>
            <a:ext cx="2566035" cy="6197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900">
                <a:latin typeface="Palatino Linotype"/>
                <a:ea typeface="Palatino Linotype"/>
                <a:cs typeface="Palatino Linotype"/>
                <a:sym typeface="Palatino Linotype"/>
              </a:rPr>
              <a:t>Thank You</a:t>
            </a:r>
            <a:endParaRPr sz="3900">
              <a:latin typeface="Palatino Linotype"/>
              <a:ea typeface="Palatino Linotype"/>
              <a:cs typeface="Palatino Linotype"/>
              <a:sym typeface="Palatino Linotype"/>
            </a:endParaRPr>
          </a:p>
        </p:txBody>
      </p:sp>
      <p:sp>
        <p:nvSpPr>
          <p:cNvPr id="334" name="Google Shape;334;p32"/>
          <p:cNvSpPr txBox="1"/>
          <p:nvPr>
            <p:ph idx="12" type="sldNum"/>
          </p:nvPr>
        </p:nvSpPr>
        <p:spPr>
          <a:xfrm>
            <a:off x="8719379" y="4950297"/>
            <a:ext cx="235184" cy="174625"/>
          </a:xfrm>
          <a:prstGeom prst="rect">
            <a:avLst/>
          </a:prstGeom>
          <a:noFill/>
          <a:ln>
            <a:noFill/>
          </a:ln>
        </p:spPr>
        <p:txBody>
          <a:bodyPr anchorCtr="0" anchor="t" bIns="0" lIns="0" spcFirstLastPara="1" rIns="0" wrap="square" tIns="317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4"/>
          <p:cNvSpPr txBox="1"/>
          <p:nvPr>
            <p:ph type="title"/>
          </p:nvPr>
        </p:nvSpPr>
        <p:spPr>
          <a:xfrm>
            <a:off x="212399" y="53049"/>
            <a:ext cx="7575335" cy="429524"/>
          </a:xfrm>
          <a:prstGeom prst="rect">
            <a:avLst/>
          </a:prstGeom>
          <a:noFill/>
          <a:ln>
            <a:noFill/>
          </a:ln>
        </p:spPr>
        <p:txBody>
          <a:bodyPr anchorCtr="0" anchor="t" bIns="0" lIns="0" spcFirstLastPara="1" rIns="0" wrap="square" tIns="15225">
            <a:spAutoFit/>
          </a:bodyPr>
          <a:lstStyle/>
          <a:p>
            <a:pPr indent="0" lvl="0" marL="55880" rtl="0" algn="l">
              <a:lnSpc>
                <a:spcPct val="100000"/>
              </a:lnSpc>
              <a:spcBef>
                <a:spcPts val="0"/>
              </a:spcBef>
              <a:spcAft>
                <a:spcPts val="0"/>
              </a:spcAft>
              <a:buNone/>
            </a:pPr>
            <a:r>
              <a:rPr lang="en-US"/>
              <a:t>Study of a Thermal Management</a:t>
            </a:r>
            <a:endParaRPr/>
          </a:p>
        </p:txBody>
      </p:sp>
      <p:sp>
        <p:nvSpPr>
          <p:cNvPr id="84" name="Google Shape;84;p4"/>
          <p:cNvSpPr txBox="1"/>
          <p:nvPr/>
        </p:nvSpPr>
        <p:spPr>
          <a:xfrm>
            <a:off x="255900" y="777087"/>
            <a:ext cx="7959600" cy="4437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b="1" lang="en-US" sz="1400">
                <a:latin typeface="Times New Roman"/>
                <a:ea typeface="Times New Roman"/>
                <a:cs typeface="Times New Roman"/>
                <a:sym typeface="Times New Roman"/>
              </a:rPr>
              <a:t>Conduction </a:t>
            </a:r>
            <a:r>
              <a:rPr lang="en-US" sz="1400">
                <a:latin typeface="Times New Roman"/>
                <a:ea typeface="Times New Roman"/>
                <a:cs typeface="Times New Roman"/>
                <a:sym typeface="Times New Roman"/>
              </a:rPr>
              <a:t>: It is the transfer of heat from </a:t>
            </a:r>
            <a:r>
              <a:rPr b="1" lang="en-US" sz="1400">
                <a:latin typeface="Times New Roman"/>
                <a:ea typeface="Times New Roman"/>
                <a:cs typeface="Times New Roman"/>
                <a:sym typeface="Times New Roman"/>
              </a:rPr>
              <a:t>higher to lower temperature </a:t>
            </a:r>
            <a:r>
              <a:rPr lang="en-US" sz="1400">
                <a:latin typeface="Times New Roman"/>
                <a:ea typeface="Times New Roman"/>
                <a:cs typeface="Times New Roman"/>
                <a:sym typeface="Times New Roman"/>
              </a:rPr>
              <a:t>by random molecular interactions. It is the primary mode of heat transfer near the </a:t>
            </a:r>
            <a:r>
              <a:rPr b="1" lang="en-US" sz="1400">
                <a:latin typeface="Times New Roman"/>
                <a:ea typeface="Times New Roman"/>
                <a:cs typeface="Times New Roman"/>
                <a:sym typeface="Times New Roman"/>
              </a:rPr>
              <a:t>chip level</a:t>
            </a:r>
            <a:r>
              <a:rPr lang="en-US" sz="1400">
                <a:latin typeface="Times New Roman"/>
                <a:ea typeface="Times New Roman"/>
                <a:cs typeface="Times New Roman"/>
                <a:sym typeface="Times New Roman"/>
              </a:rPr>
              <a:t>.</a:t>
            </a:r>
            <a:endParaRPr sz="1400">
              <a:latin typeface="Times New Roman"/>
              <a:ea typeface="Times New Roman"/>
              <a:cs typeface="Times New Roman"/>
              <a:sym typeface="Times New Roman"/>
            </a:endParaRPr>
          </a:p>
        </p:txBody>
      </p:sp>
      <p:sp>
        <p:nvSpPr>
          <p:cNvPr id="85" name="Google Shape;85;p4"/>
          <p:cNvSpPr txBox="1"/>
          <p:nvPr/>
        </p:nvSpPr>
        <p:spPr>
          <a:xfrm>
            <a:off x="255900" y="1843887"/>
            <a:ext cx="7974300" cy="1970100"/>
          </a:xfrm>
          <a:prstGeom prst="rect">
            <a:avLst/>
          </a:prstGeom>
          <a:noFill/>
          <a:ln>
            <a:noFill/>
          </a:ln>
        </p:spPr>
        <p:txBody>
          <a:bodyPr anchorCtr="0" anchor="t" bIns="0" lIns="0" spcFirstLastPara="1" rIns="0" wrap="square" tIns="12700">
            <a:spAutoFit/>
          </a:bodyPr>
          <a:lstStyle/>
          <a:p>
            <a:pPr indent="0" lvl="0" marL="12700" marR="10795" rtl="0" algn="just">
              <a:lnSpc>
                <a:spcPct val="100000"/>
              </a:lnSpc>
              <a:spcBef>
                <a:spcPts val="0"/>
              </a:spcBef>
              <a:spcAft>
                <a:spcPts val="0"/>
              </a:spcAft>
              <a:buNone/>
            </a:pPr>
            <a:r>
              <a:rPr b="1" lang="en-US" sz="1400">
                <a:latin typeface="Times New Roman"/>
                <a:ea typeface="Times New Roman"/>
                <a:cs typeface="Times New Roman"/>
                <a:sym typeface="Times New Roman"/>
              </a:rPr>
              <a:t>Convection </a:t>
            </a:r>
            <a:r>
              <a:rPr lang="en-US" sz="1400">
                <a:latin typeface="Times New Roman"/>
                <a:ea typeface="Times New Roman"/>
                <a:cs typeface="Times New Roman"/>
                <a:sym typeface="Times New Roman"/>
              </a:rPr>
              <a:t>: Convection is the transfer of heat between </a:t>
            </a:r>
            <a:r>
              <a:rPr b="1" lang="en-US" sz="1400">
                <a:latin typeface="Times New Roman"/>
                <a:ea typeface="Times New Roman"/>
                <a:cs typeface="Times New Roman"/>
                <a:sym typeface="Times New Roman"/>
              </a:rPr>
              <a:t>the surface of a body and a fluid in motion adjacent to the surface</a:t>
            </a:r>
            <a:r>
              <a:rPr lang="en-US" sz="1400">
                <a:latin typeface="Times New Roman"/>
                <a:ea typeface="Times New Roman"/>
                <a:cs typeface="Times New Roman"/>
                <a:sym typeface="Times New Roman"/>
              </a:rPr>
              <a:t>, through a combination of random molecular interactions and the movement of the fluid. It is the primary mode of heat transfer to reject heat from the top of the electronics package.</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400">
              <a:latin typeface="Arial"/>
              <a:ea typeface="Arial"/>
              <a:cs typeface="Arial"/>
              <a:sym typeface="Arial"/>
            </a:endParaRPr>
          </a:p>
          <a:p>
            <a:pPr indent="0" lvl="0" marL="0" rtl="0" algn="l">
              <a:lnSpc>
                <a:spcPct val="100000"/>
              </a:lnSpc>
              <a:spcBef>
                <a:spcPts val="140"/>
              </a:spcBef>
              <a:spcAft>
                <a:spcPts val="0"/>
              </a:spcAft>
              <a:buNone/>
            </a:pPr>
            <a:r>
              <a:t/>
            </a:r>
            <a:endParaRPr sz="1400">
              <a:latin typeface="Arial"/>
              <a:ea typeface="Arial"/>
              <a:cs typeface="Arial"/>
              <a:sym typeface="Arial"/>
            </a:endParaRPr>
          </a:p>
          <a:p>
            <a:pPr indent="0" lvl="0" marL="12700" marR="5080" rtl="0" algn="just">
              <a:lnSpc>
                <a:spcPct val="100000"/>
              </a:lnSpc>
              <a:spcBef>
                <a:spcPts val="0"/>
              </a:spcBef>
              <a:spcAft>
                <a:spcPts val="0"/>
              </a:spcAft>
              <a:buNone/>
            </a:pPr>
            <a:r>
              <a:rPr b="1" lang="en-US" sz="1400">
                <a:latin typeface="Times New Roman"/>
                <a:ea typeface="Times New Roman"/>
                <a:cs typeface="Times New Roman"/>
                <a:sym typeface="Times New Roman"/>
              </a:rPr>
              <a:t>Radiation </a:t>
            </a:r>
            <a:r>
              <a:rPr lang="en-US" sz="1400">
                <a:latin typeface="Times New Roman"/>
                <a:ea typeface="Times New Roman"/>
                <a:cs typeface="Times New Roman"/>
                <a:sym typeface="Times New Roman"/>
              </a:rPr>
              <a:t>: Radiation is the transfer of heat from the surface of a body in the form of </a:t>
            </a:r>
            <a:r>
              <a:rPr b="1" lang="en-US" sz="1400">
                <a:latin typeface="Times New Roman"/>
                <a:ea typeface="Times New Roman"/>
                <a:cs typeface="Times New Roman"/>
                <a:sym typeface="Times New Roman"/>
              </a:rPr>
              <a:t>EM waves</a:t>
            </a:r>
            <a:r>
              <a:rPr lang="en-US" sz="1400">
                <a:latin typeface="Times New Roman"/>
                <a:ea typeface="Times New Roman"/>
                <a:cs typeface="Times New Roman"/>
                <a:sym typeface="Times New Roman"/>
              </a:rPr>
              <a:t>. It often has a small or negligible impact on terrestrial electronics thermal management. But for some applications particularly consumer smartphones or in electronics used in spacecraft, radiation can strongly impact or even dominate heat transfer.</a:t>
            </a:r>
            <a:endParaRPr sz="1400">
              <a:latin typeface="Times New Roman"/>
              <a:ea typeface="Times New Roman"/>
              <a:cs typeface="Times New Roman"/>
              <a:sym typeface="Times New Roman"/>
            </a:endParaRPr>
          </a:p>
        </p:txBody>
      </p:sp>
      <p:pic>
        <p:nvPicPr>
          <p:cNvPr id="86" name="Google Shape;86;p4"/>
          <p:cNvPicPr preferRelativeResize="0"/>
          <p:nvPr/>
        </p:nvPicPr>
        <p:blipFill rotWithShape="1">
          <a:blip r:embed="rId3">
            <a:alphaModFix/>
          </a:blip>
          <a:srcRect b="0" l="0" r="0" t="0"/>
          <a:stretch/>
        </p:blipFill>
        <p:spPr>
          <a:xfrm>
            <a:off x="3579437" y="1278049"/>
            <a:ext cx="1337174" cy="511919"/>
          </a:xfrm>
          <a:prstGeom prst="rect">
            <a:avLst/>
          </a:prstGeom>
          <a:noFill/>
          <a:ln>
            <a:noFill/>
          </a:ln>
        </p:spPr>
      </p:pic>
      <p:pic>
        <p:nvPicPr>
          <p:cNvPr id="87" name="Google Shape;87;p4"/>
          <p:cNvPicPr preferRelativeResize="0"/>
          <p:nvPr/>
        </p:nvPicPr>
        <p:blipFill rotWithShape="1">
          <a:blip r:embed="rId4">
            <a:alphaModFix/>
          </a:blip>
          <a:srcRect b="0" l="0" r="0" t="0"/>
          <a:stretch/>
        </p:blipFill>
        <p:spPr>
          <a:xfrm>
            <a:off x="3437900" y="2597775"/>
            <a:ext cx="1620249" cy="342883"/>
          </a:xfrm>
          <a:prstGeom prst="rect">
            <a:avLst/>
          </a:prstGeom>
          <a:noFill/>
          <a:ln>
            <a:noFill/>
          </a:ln>
        </p:spPr>
      </p:pic>
      <p:pic>
        <p:nvPicPr>
          <p:cNvPr id="88" name="Google Shape;88;p4"/>
          <p:cNvPicPr preferRelativeResize="0"/>
          <p:nvPr/>
        </p:nvPicPr>
        <p:blipFill rotWithShape="1">
          <a:blip r:embed="rId5">
            <a:alphaModFix/>
          </a:blip>
          <a:srcRect b="0" l="0" r="0" t="0"/>
          <a:stretch/>
        </p:blipFill>
        <p:spPr>
          <a:xfrm>
            <a:off x="2673175" y="4120414"/>
            <a:ext cx="3114310" cy="644627"/>
          </a:xfrm>
          <a:prstGeom prst="rect">
            <a:avLst/>
          </a:prstGeom>
          <a:noFill/>
          <a:ln>
            <a:noFill/>
          </a:ln>
        </p:spPr>
      </p:pic>
      <p:sp>
        <p:nvSpPr>
          <p:cNvPr id="89" name="Google Shape;89;p4"/>
          <p:cNvSpPr txBox="1"/>
          <p:nvPr>
            <p:ph idx="12" type="sldNum"/>
          </p:nvPr>
        </p:nvSpPr>
        <p:spPr>
          <a:xfrm>
            <a:off x="8719379" y="4950297"/>
            <a:ext cx="235184" cy="174625"/>
          </a:xfrm>
          <a:prstGeom prst="rect">
            <a:avLst/>
          </a:prstGeom>
          <a:noFill/>
          <a:ln>
            <a:noFill/>
          </a:ln>
        </p:spPr>
        <p:txBody>
          <a:bodyPr anchorCtr="0" anchor="t" bIns="0" lIns="0" spcFirstLastPara="1" rIns="0" wrap="square" tIns="3175">
            <a:spAutoFit/>
          </a:bodyPr>
          <a:lstStyle/>
          <a:p>
            <a:pPr indent="0" lvl="0" marL="110489"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5"/>
          <p:cNvSpPr txBox="1"/>
          <p:nvPr>
            <p:ph type="title"/>
          </p:nvPr>
        </p:nvSpPr>
        <p:spPr>
          <a:xfrm>
            <a:off x="212399" y="53049"/>
            <a:ext cx="7575335" cy="429524"/>
          </a:xfrm>
          <a:prstGeom prst="rect">
            <a:avLst/>
          </a:prstGeom>
          <a:noFill/>
          <a:ln>
            <a:noFill/>
          </a:ln>
        </p:spPr>
        <p:txBody>
          <a:bodyPr anchorCtr="0" anchor="t" bIns="0" lIns="0" spcFirstLastPara="1" rIns="0" wrap="square" tIns="15225">
            <a:spAutoFit/>
          </a:bodyPr>
          <a:lstStyle/>
          <a:p>
            <a:pPr indent="0" lvl="0" marL="55880" rtl="0" algn="l">
              <a:lnSpc>
                <a:spcPct val="100000"/>
              </a:lnSpc>
              <a:spcBef>
                <a:spcPts val="0"/>
              </a:spcBef>
              <a:spcAft>
                <a:spcPts val="0"/>
              </a:spcAft>
              <a:buNone/>
            </a:pPr>
            <a:r>
              <a:rPr lang="en-US"/>
              <a:t>Electrical Analogy for Thermal Transport</a:t>
            </a:r>
            <a:endParaRPr/>
          </a:p>
        </p:txBody>
      </p:sp>
      <p:pic>
        <p:nvPicPr>
          <p:cNvPr id="95" name="Google Shape;95;p5"/>
          <p:cNvPicPr preferRelativeResize="0"/>
          <p:nvPr/>
        </p:nvPicPr>
        <p:blipFill rotWithShape="1">
          <a:blip r:embed="rId3">
            <a:alphaModFix/>
          </a:blip>
          <a:srcRect b="0" l="0" r="0" t="0"/>
          <a:stretch/>
        </p:blipFill>
        <p:spPr>
          <a:xfrm>
            <a:off x="858450" y="729375"/>
            <a:ext cx="7416177" cy="4197425"/>
          </a:xfrm>
          <a:prstGeom prst="rect">
            <a:avLst/>
          </a:prstGeom>
          <a:noFill/>
          <a:ln>
            <a:noFill/>
          </a:ln>
        </p:spPr>
      </p:pic>
      <p:sp>
        <p:nvSpPr>
          <p:cNvPr id="96" name="Google Shape;96;p5"/>
          <p:cNvSpPr txBox="1"/>
          <p:nvPr>
            <p:ph idx="12" type="sldNum"/>
          </p:nvPr>
        </p:nvSpPr>
        <p:spPr>
          <a:xfrm>
            <a:off x="8719379" y="4950297"/>
            <a:ext cx="235184" cy="174625"/>
          </a:xfrm>
          <a:prstGeom prst="rect">
            <a:avLst/>
          </a:prstGeom>
          <a:noFill/>
          <a:ln>
            <a:noFill/>
          </a:ln>
        </p:spPr>
        <p:txBody>
          <a:bodyPr anchorCtr="0" anchor="t" bIns="0" lIns="0" spcFirstLastPara="1" rIns="0" wrap="square" tIns="61950">
            <a:spAutoFit/>
          </a:bodyPr>
          <a:lstStyle/>
          <a:p>
            <a:pPr indent="0" lvl="0" marL="127635" marR="5080" rtl="0" algn="ctr">
              <a:lnSpc>
                <a:spcPct val="100000"/>
              </a:lnSpc>
              <a:spcBef>
                <a:spcPts val="0"/>
              </a:spcBef>
              <a:spcAft>
                <a:spcPts val="0"/>
              </a:spcAft>
              <a:buNone/>
            </a:pPr>
            <a:fld id="{00000000-1234-1234-1234-123412341234}" type="slidenum">
              <a:rPr b="0" lang="en-US" sz="250">
                <a:latin typeface="Roboto"/>
                <a:ea typeface="Roboto"/>
                <a:cs typeface="Roboto"/>
                <a:sym typeface="Roboto"/>
              </a:rPr>
              <a:t>‹#›</a:t>
            </a:fld>
            <a:endParaRPr sz="25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6"/>
          <p:cNvSpPr txBox="1"/>
          <p:nvPr>
            <p:ph type="title"/>
          </p:nvPr>
        </p:nvSpPr>
        <p:spPr>
          <a:xfrm>
            <a:off x="212399" y="53049"/>
            <a:ext cx="7575335" cy="429524"/>
          </a:xfrm>
          <a:prstGeom prst="rect">
            <a:avLst/>
          </a:prstGeom>
          <a:noFill/>
          <a:ln>
            <a:noFill/>
          </a:ln>
        </p:spPr>
        <p:txBody>
          <a:bodyPr anchorCtr="0" anchor="t" bIns="0" lIns="0" spcFirstLastPara="1" rIns="0" wrap="square" tIns="15225">
            <a:spAutoFit/>
          </a:bodyPr>
          <a:lstStyle/>
          <a:p>
            <a:pPr indent="0" lvl="0" marL="55880" rtl="0" algn="l">
              <a:lnSpc>
                <a:spcPct val="100000"/>
              </a:lnSpc>
              <a:spcBef>
                <a:spcPts val="0"/>
              </a:spcBef>
              <a:spcAft>
                <a:spcPts val="0"/>
              </a:spcAft>
              <a:buNone/>
            </a:pPr>
            <a:r>
              <a:rPr lang="en-US"/>
              <a:t>Thermal Resistance Network</a:t>
            </a:r>
            <a:endParaRPr/>
          </a:p>
        </p:txBody>
      </p:sp>
      <p:pic>
        <p:nvPicPr>
          <p:cNvPr id="102" name="Google Shape;102;p6"/>
          <p:cNvPicPr preferRelativeResize="0"/>
          <p:nvPr/>
        </p:nvPicPr>
        <p:blipFill rotWithShape="1">
          <a:blip r:embed="rId3">
            <a:alphaModFix/>
          </a:blip>
          <a:srcRect b="0" l="0" r="0" t="0"/>
          <a:stretch/>
        </p:blipFill>
        <p:spPr>
          <a:xfrm>
            <a:off x="152400" y="1027274"/>
            <a:ext cx="5504899" cy="3506624"/>
          </a:xfrm>
          <a:prstGeom prst="rect">
            <a:avLst/>
          </a:prstGeom>
          <a:noFill/>
          <a:ln>
            <a:noFill/>
          </a:ln>
        </p:spPr>
      </p:pic>
      <p:sp>
        <p:nvSpPr>
          <p:cNvPr id="103" name="Google Shape;103;p6"/>
          <p:cNvSpPr txBox="1"/>
          <p:nvPr/>
        </p:nvSpPr>
        <p:spPr>
          <a:xfrm>
            <a:off x="5905699" y="1687548"/>
            <a:ext cx="2663700" cy="1970100"/>
          </a:xfrm>
          <a:prstGeom prst="rect">
            <a:avLst/>
          </a:prstGeom>
          <a:noFill/>
          <a:ln>
            <a:noFill/>
          </a:ln>
        </p:spPr>
        <p:txBody>
          <a:bodyPr anchorCtr="0" anchor="t" bIns="0" lIns="0" spcFirstLastPara="1" rIns="0" wrap="square" tIns="12700">
            <a:spAutoFit/>
          </a:bodyPr>
          <a:lstStyle/>
          <a:p>
            <a:pPr indent="0" lvl="0" marL="12700" marR="5080" rtl="0" algn="just">
              <a:lnSpc>
                <a:spcPct val="100000"/>
              </a:lnSpc>
              <a:spcBef>
                <a:spcPts val="0"/>
              </a:spcBef>
              <a:spcAft>
                <a:spcPts val="0"/>
              </a:spcAft>
              <a:buNone/>
            </a:pPr>
            <a:r>
              <a:rPr b="1" lang="en-US" sz="1400">
                <a:latin typeface="Times New Roman"/>
                <a:ea typeface="Times New Roman"/>
                <a:cs typeface="Times New Roman"/>
                <a:sym typeface="Times New Roman"/>
              </a:rPr>
              <a:t>The  equivalent  model  of  the thermal resistance within the chip is shown in figure.</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400">
              <a:latin typeface="Times New Roman"/>
              <a:ea typeface="Times New Roman"/>
              <a:cs typeface="Times New Roman"/>
              <a:sym typeface="Times New Roman"/>
            </a:endParaRPr>
          </a:p>
          <a:p>
            <a:pPr indent="0" lvl="0" marL="0" rtl="0" algn="l">
              <a:lnSpc>
                <a:spcPct val="100000"/>
              </a:lnSpc>
              <a:spcBef>
                <a:spcPts val="140"/>
              </a:spcBef>
              <a:spcAft>
                <a:spcPts val="0"/>
              </a:spcAft>
              <a:buNone/>
            </a:pPr>
            <a:r>
              <a:t/>
            </a:r>
            <a:endParaRPr sz="1400">
              <a:latin typeface="Times New Roman"/>
              <a:ea typeface="Times New Roman"/>
              <a:cs typeface="Times New Roman"/>
              <a:sym typeface="Times New Roman"/>
            </a:endParaRPr>
          </a:p>
          <a:p>
            <a:pPr indent="0" lvl="0" marL="12700" marR="368300" rtl="0" algn="just">
              <a:lnSpc>
                <a:spcPct val="100000"/>
              </a:lnSpc>
              <a:spcBef>
                <a:spcPts val="0"/>
              </a:spcBef>
              <a:spcAft>
                <a:spcPts val="0"/>
              </a:spcAft>
              <a:buNone/>
            </a:pPr>
            <a:r>
              <a:rPr b="1" lang="en-US" sz="1400">
                <a:solidFill>
                  <a:srgbClr val="FF0000"/>
                </a:solidFill>
                <a:latin typeface="Times New Roman"/>
                <a:ea typeface="Times New Roman"/>
                <a:cs typeface="Times New Roman"/>
                <a:sym typeface="Times New Roman"/>
              </a:rPr>
              <a:t>Ta: Ambient Temperature</a:t>
            </a:r>
            <a:endParaRPr b="1">
              <a:solidFill>
                <a:srgbClr val="FF0000"/>
              </a:solidFill>
              <a:latin typeface="Times New Roman"/>
              <a:ea typeface="Times New Roman"/>
              <a:cs typeface="Times New Roman"/>
              <a:sym typeface="Times New Roman"/>
            </a:endParaRPr>
          </a:p>
          <a:p>
            <a:pPr indent="0" lvl="0" marL="12700" marR="368300" rtl="0" algn="just">
              <a:lnSpc>
                <a:spcPct val="100000"/>
              </a:lnSpc>
              <a:spcBef>
                <a:spcPts val="0"/>
              </a:spcBef>
              <a:spcAft>
                <a:spcPts val="0"/>
              </a:spcAft>
              <a:buNone/>
            </a:pPr>
            <a:r>
              <a:rPr b="1" lang="en-US" sz="1400">
                <a:solidFill>
                  <a:srgbClr val="FF0000"/>
                </a:solidFill>
                <a:latin typeface="Times New Roman"/>
                <a:ea typeface="Times New Roman"/>
                <a:cs typeface="Times New Roman"/>
                <a:sym typeface="Times New Roman"/>
              </a:rPr>
              <a:t>Tj: Junction Temperature </a:t>
            </a:r>
            <a:endParaRPr b="1" sz="1400">
              <a:solidFill>
                <a:srgbClr val="FF0000"/>
              </a:solidFill>
              <a:latin typeface="Times New Roman"/>
              <a:ea typeface="Times New Roman"/>
              <a:cs typeface="Times New Roman"/>
              <a:sym typeface="Times New Roman"/>
            </a:endParaRPr>
          </a:p>
          <a:p>
            <a:pPr indent="0" lvl="0" marL="12700" marR="368300" rtl="0" algn="just">
              <a:lnSpc>
                <a:spcPct val="100000"/>
              </a:lnSpc>
              <a:spcBef>
                <a:spcPts val="0"/>
              </a:spcBef>
              <a:spcAft>
                <a:spcPts val="0"/>
              </a:spcAft>
              <a:buNone/>
            </a:pPr>
            <a:r>
              <a:rPr b="1" lang="en-US" sz="1400">
                <a:solidFill>
                  <a:srgbClr val="FF0000"/>
                </a:solidFill>
                <a:latin typeface="Times New Roman"/>
                <a:ea typeface="Times New Roman"/>
                <a:cs typeface="Times New Roman"/>
                <a:sym typeface="Times New Roman"/>
              </a:rPr>
              <a:t>Tb: Baseline Temperature </a:t>
            </a:r>
            <a:endParaRPr b="1" sz="1400">
              <a:solidFill>
                <a:srgbClr val="FF0000"/>
              </a:solidFill>
              <a:latin typeface="Times New Roman"/>
              <a:ea typeface="Times New Roman"/>
              <a:cs typeface="Times New Roman"/>
              <a:sym typeface="Times New Roman"/>
            </a:endParaRPr>
          </a:p>
          <a:p>
            <a:pPr indent="0" lvl="0" marL="12700" marR="368300" rtl="0" algn="just">
              <a:lnSpc>
                <a:spcPct val="100000"/>
              </a:lnSpc>
              <a:spcBef>
                <a:spcPts val="0"/>
              </a:spcBef>
              <a:spcAft>
                <a:spcPts val="0"/>
              </a:spcAft>
              <a:buNone/>
            </a:pPr>
            <a:r>
              <a:rPr b="1" lang="en-US" sz="1400">
                <a:solidFill>
                  <a:srgbClr val="FF0000"/>
                </a:solidFill>
                <a:latin typeface="Times New Roman"/>
                <a:ea typeface="Times New Roman"/>
                <a:cs typeface="Times New Roman"/>
                <a:sym typeface="Times New Roman"/>
              </a:rPr>
              <a:t>Ts: Heat Sink Temperature</a:t>
            </a:r>
            <a:endParaRPr sz="1400">
              <a:latin typeface="Times New Roman"/>
              <a:ea typeface="Times New Roman"/>
              <a:cs typeface="Times New Roman"/>
              <a:sym typeface="Times New Roman"/>
            </a:endParaRPr>
          </a:p>
        </p:txBody>
      </p:sp>
      <p:sp>
        <p:nvSpPr>
          <p:cNvPr id="104" name="Google Shape;104;p6"/>
          <p:cNvSpPr txBox="1"/>
          <p:nvPr>
            <p:ph idx="12" type="sldNum"/>
          </p:nvPr>
        </p:nvSpPr>
        <p:spPr>
          <a:xfrm>
            <a:off x="8719379" y="4950297"/>
            <a:ext cx="235184" cy="174625"/>
          </a:xfrm>
          <a:prstGeom prst="rect">
            <a:avLst/>
          </a:prstGeom>
          <a:noFill/>
          <a:ln>
            <a:noFill/>
          </a:ln>
        </p:spPr>
        <p:txBody>
          <a:bodyPr anchorCtr="0" anchor="t" bIns="0" lIns="0" spcFirstLastPara="1" rIns="0" wrap="square" tIns="61950">
            <a:spAutoFit/>
          </a:bodyPr>
          <a:lstStyle/>
          <a:p>
            <a:pPr indent="0" lvl="0" marL="127635" marR="5080" rtl="0" algn="ctr">
              <a:lnSpc>
                <a:spcPct val="100000"/>
              </a:lnSpc>
              <a:spcBef>
                <a:spcPts val="0"/>
              </a:spcBef>
              <a:spcAft>
                <a:spcPts val="0"/>
              </a:spcAft>
              <a:buNone/>
            </a:pPr>
            <a:fld id="{00000000-1234-1234-1234-123412341234}" type="slidenum">
              <a:rPr b="0" lang="en-US" sz="250">
                <a:latin typeface="Roboto"/>
                <a:ea typeface="Roboto"/>
                <a:cs typeface="Roboto"/>
                <a:sym typeface="Roboto"/>
              </a:rPr>
              <a:t>‹#›</a:t>
            </a:fld>
            <a:endParaRPr sz="25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g2bd092c711f_1_5"/>
          <p:cNvSpPr txBox="1"/>
          <p:nvPr>
            <p:ph type="title"/>
          </p:nvPr>
        </p:nvSpPr>
        <p:spPr>
          <a:xfrm>
            <a:off x="212399" y="53049"/>
            <a:ext cx="7575300" cy="400200"/>
          </a:xfrm>
          <a:prstGeom prst="rect">
            <a:avLst/>
          </a:prstGeom>
          <a:noFill/>
          <a:ln>
            <a:noFill/>
          </a:ln>
        </p:spPr>
        <p:txBody>
          <a:bodyPr anchorCtr="0" anchor="t" bIns="0" lIns="0" spcFirstLastPara="1" rIns="0" wrap="square" tIns="15225">
            <a:spAutoFit/>
          </a:bodyPr>
          <a:lstStyle/>
          <a:p>
            <a:pPr indent="0" lvl="0" marL="55880" rtl="0" algn="l">
              <a:lnSpc>
                <a:spcPct val="100000"/>
              </a:lnSpc>
              <a:spcBef>
                <a:spcPts val="0"/>
              </a:spcBef>
              <a:spcAft>
                <a:spcPts val="0"/>
              </a:spcAft>
              <a:buNone/>
            </a:pPr>
            <a:r>
              <a:rPr lang="en-US"/>
              <a:t>Levels of Thermal Management</a:t>
            </a:r>
            <a:endParaRPr/>
          </a:p>
        </p:txBody>
      </p:sp>
      <p:sp>
        <p:nvSpPr>
          <p:cNvPr id="110" name="Google Shape;110;g2bd092c711f_1_5"/>
          <p:cNvSpPr txBox="1"/>
          <p:nvPr/>
        </p:nvSpPr>
        <p:spPr>
          <a:xfrm>
            <a:off x="8854848" y="4999793"/>
            <a:ext cx="61500" cy="51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50">
                <a:latin typeface="Roboto"/>
                <a:ea typeface="Roboto"/>
                <a:cs typeface="Roboto"/>
                <a:sym typeface="Roboto"/>
              </a:rPr>
              <a:t>13</a:t>
            </a:r>
            <a:endParaRPr sz="250">
              <a:latin typeface="Roboto"/>
              <a:ea typeface="Roboto"/>
              <a:cs typeface="Roboto"/>
              <a:sym typeface="Roboto"/>
            </a:endParaRPr>
          </a:p>
        </p:txBody>
      </p:sp>
      <p:pic>
        <p:nvPicPr>
          <p:cNvPr id="111" name="Google Shape;111;g2bd092c711f_1_5"/>
          <p:cNvPicPr preferRelativeResize="0"/>
          <p:nvPr/>
        </p:nvPicPr>
        <p:blipFill rotWithShape="1">
          <a:blip r:embed="rId3">
            <a:alphaModFix/>
          </a:blip>
          <a:srcRect b="0" l="0" r="0" t="0"/>
          <a:stretch/>
        </p:blipFill>
        <p:spPr>
          <a:xfrm>
            <a:off x="4925300" y="730450"/>
            <a:ext cx="4063575" cy="4347801"/>
          </a:xfrm>
          <a:prstGeom prst="rect">
            <a:avLst/>
          </a:prstGeom>
          <a:noFill/>
          <a:ln>
            <a:noFill/>
          </a:ln>
        </p:spPr>
      </p:pic>
      <p:sp>
        <p:nvSpPr>
          <p:cNvPr id="112" name="Google Shape;112;g2bd092c711f_1_5"/>
          <p:cNvSpPr txBox="1"/>
          <p:nvPr/>
        </p:nvSpPr>
        <p:spPr>
          <a:xfrm>
            <a:off x="379675" y="1711065"/>
            <a:ext cx="3966900" cy="6285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2000">
                <a:latin typeface="Times New Roman"/>
                <a:ea typeface="Times New Roman"/>
                <a:cs typeface="Times New Roman"/>
                <a:sym typeface="Times New Roman"/>
              </a:rPr>
              <a:t>3 levels of Thermal Management of an IC :</a:t>
            </a:r>
            <a:endParaRPr sz="2000">
              <a:latin typeface="Times New Roman"/>
              <a:ea typeface="Times New Roman"/>
              <a:cs typeface="Times New Roman"/>
              <a:sym typeface="Times New Roman"/>
            </a:endParaRPr>
          </a:p>
        </p:txBody>
      </p:sp>
      <p:sp>
        <p:nvSpPr>
          <p:cNvPr id="113" name="Google Shape;113;g2bd092c711f_1_5"/>
          <p:cNvSpPr txBox="1"/>
          <p:nvPr/>
        </p:nvSpPr>
        <p:spPr>
          <a:xfrm>
            <a:off x="417850" y="2625475"/>
            <a:ext cx="2248500" cy="936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2000">
                <a:latin typeface="Times New Roman"/>
                <a:ea typeface="Times New Roman"/>
                <a:cs typeface="Times New Roman"/>
                <a:sym typeface="Times New Roman"/>
              </a:rPr>
              <a:t>1.	Chip Level</a:t>
            </a:r>
            <a:endParaRPr sz="2000">
              <a:latin typeface="Times New Roman"/>
              <a:ea typeface="Times New Roman"/>
              <a:cs typeface="Times New Roman"/>
              <a:sym typeface="Times New Roman"/>
            </a:endParaRPr>
          </a:p>
          <a:p>
            <a:pPr indent="0" lvl="0" marL="12700" rtl="0" algn="l">
              <a:lnSpc>
                <a:spcPct val="100000"/>
              </a:lnSpc>
              <a:spcBef>
                <a:spcPts val="0"/>
              </a:spcBef>
              <a:spcAft>
                <a:spcPts val="0"/>
              </a:spcAft>
              <a:buNone/>
            </a:pPr>
            <a:r>
              <a:rPr b="1" lang="en-US" sz="2000">
                <a:latin typeface="Times New Roman"/>
                <a:ea typeface="Times New Roman"/>
                <a:cs typeface="Times New Roman"/>
                <a:sym typeface="Times New Roman"/>
              </a:rPr>
              <a:t>2.    Module Level</a:t>
            </a:r>
            <a:endParaRPr sz="2000">
              <a:latin typeface="Times New Roman"/>
              <a:ea typeface="Times New Roman"/>
              <a:cs typeface="Times New Roman"/>
              <a:sym typeface="Times New Roman"/>
            </a:endParaRPr>
          </a:p>
          <a:p>
            <a:pPr indent="0" lvl="0" marL="12700" rtl="0" algn="l">
              <a:lnSpc>
                <a:spcPct val="100000"/>
              </a:lnSpc>
              <a:spcBef>
                <a:spcPts val="0"/>
              </a:spcBef>
              <a:spcAft>
                <a:spcPts val="0"/>
              </a:spcAft>
              <a:buNone/>
            </a:pPr>
            <a:r>
              <a:rPr b="1" lang="en-US" sz="2000">
                <a:latin typeface="Times New Roman"/>
                <a:ea typeface="Times New Roman"/>
                <a:cs typeface="Times New Roman"/>
                <a:sym typeface="Times New Roman"/>
              </a:rPr>
              <a:t>3.	System Level</a:t>
            </a:r>
            <a:endParaRPr sz="2000">
              <a:latin typeface="Times New Roman"/>
              <a:ea typeface="Times New Roman"/>
              <a:cs typeface="Times New Roman"/>
              <a:sym typeface="Times New Roman"/>
            </a:endParaRPr>
          </a:p>
        </p:txBody>
      </p:sp>
      <p:sp>
        <p:nvSpPr>
          <p:cNvPr id="114" name="Google Shape;114;g2bd092c711f_1_5"/>
          <p:cNvSpPr/>
          <p:nvPr/>
        </p:nvSpPr>
        <p:spPr>
          <a:xfrm>
            <a:off x="417850" y="2679400"/>
            <a:ext cx="2033400" cy="271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115" name="Google Shape;115;g2bd092c711f_1_5"/>
          <p:cNvSpPr/>
          <p:nvPr/>
        </p:nvSpPr>
        <p:spPr>
          <a:xfrm>
            <a:off x="4842100" y="3799900"/>
            <a:ext cx="4230000" cy="1343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8"/>
          <p:cNvSpPr txBox="1"/>
          <p:nvPr>
            <p:ph type="title"/>
          </p:nvPr>
        </p:nvSpPr>
        <p:spPr>
          <a:xfrm>
            <a:off x="906425" y="2232425"/>
            <a:ext cx="8237700" cy="613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900"/>
              <a:t>Chip Level Thermal Technologies</a:t>
            </a:r>
            <a:endParaRPr sz="3900"/>
          </a:p>
        </p:txBody>
      </p:sp>
      <p:sp>
        <p:nvSpPr>
          <p:cNvPr id="121" name="Google Shape;121;p8"/>
          <p:cNvSpPr txBox="1"/>
          <p:nvPr>
            <p:ph idx="12" type="sldNum"/>
          </p:nvPr>
        </p:nvSpPr>
        <p:spPr>
          <a:xfrm>
            <a:off x="8719379" y="4950297"/>
            <a:ext cx="235184" cy="174625"/>
          </a:xfrm>
          <a:prstGeom prst="rect">
            <a:avLst/>
          </a:prstGeom>
          <a:noFill/>
          <a:ln>
            <a:noFill/>
          </a:ln>
        </p:spPr>
        <p:txBody>
          <a:bodyPr anchorCtr="0" anchor="t" bIns="0" lIns="0" spcFirstLastPara="1" rIns="0" wrap="square" tIns="317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9"/>
          <p:cNvSpPr txBox="1"/>
          <p:nvPr/>
        </p:nvSpPr>
        <p:spPr>
          <a:xfrm>
            <a:off x="225350" y="804382"/>
            <a:ext cx="3928745" cy="1755139"/>
          </a:xfrm>
          <a:prstGeom prst="rect">
            <a:avLst/>
          </a:prstGeom>
          <a:noFill/>
          <a:ln>
            <a:noFill/>
          </a:ln>
        </p:spPr>
        <p:txBody>
          <a:bodyPr anchorCtr="0" anchor="t" bIns="0" lIns="0" spcFirstLastPara="1" rIns="0" wrap="square" tIns="12700">
            <a:spAutoFit/>
          </a:bodyPr>
          <a:lstStyle/>
          <a:p>
            <a:pPr indent="0" lvl="0" marL="12700" marR="5080" rtl="0" algn="l">
              <a:lnSpc>
                <a:spcPct val="114999"/>
              </a:lnSpc>
              <a:spcBef>
                <a:spcPts val="0"/>
              </a:spcBef>
              <a:spcAft>
                <a:spcPts val="0"/>
              </a:spcAft>
              <a:buNone/>
            </a:pPr>
            <a:r>
              <a:rPr lang="en-US" sz="1800">
                <a:latin typeface="Times New Roman"/>
                <a:ea typeface="Times New Roman"/>
                <a:cs typeface="Times New Roman"/>
                <a:sym typeface="Times New Roman"/>
              </a:rPr>
              <a:t>The </a:t>
            </a:r>
            <a:r>
              <a:rPr b="1" lang="en-US" sz="1800">
                <a:latin typeface="Times New Roman"/>
                <a:ea typeface="Times New Roman"/>
                <a:cs typeface="Times New Roman"/>
                <a:sym typeface="Times New Roman"/>
              </a:rPr>
              <a:t>Thermal Technologies </a:t>
            </a:r>
            <a:r>
              <a:rPr lang="en-US" sz="1800">
                <a:latin typeface="Times New Roman"/>
                <a:ea typeface="Times New Roman"/>
                <a:cs typeface="Times New Roman"/>
                <a:sym typeface="Times New Roman"/>
              </a:rPr>
              <a:t>to manage the heat at the chip level :</a:t>
            </a:r>
            <a:endParaRPr sz="1800">
              <a:latin typeface="Times New Roman"/>
              <a:ea typeface="Times New Roman"/>
              <a:cs typeface="Times New Roman"/>
              <a:sym typeface="Times New Roman"/>
            </a:endParaRPr>
          </a:p>
          <a:p>
            <a:pPr indent="-366395" lvl="0" marL="469265" rtl="0" algn="l">
              <a:lnSpc>
                <a:spcPct val="100000"/>
              </a:lnSpc>
              <a:spcBef>
                <a:spcPts val="1525"/>
              </a:spcBef>
              <a:spcAft>
                <a:spcPts val="0"/>
              </a:spcAft>
              <a:buSzPts val="1800"/>
              <a:buFont typeface="Arial"/>
              <a:buChar char="●"/>
            </a:pPr>
            <a:r>
              <a:rPr lang="en-US" sz="1800">
                <a:latin typeface="Times New Roman"/>
                <a:ea typeface="Times New Roman"/>
                <a:cs typeface="Times New Roman"/>
                <a:sym typeface="Times New Roman"/>
              </a:rPr>
              <a:t>TIM : Thermal Interface Materials</a:t>
            </a:r>
            <a:endParaRPr sz="1800">
              <a:latin typeface="Times New Roman"/>
              <a:ea typeface="Times New Roman"/>
              <a:cs typeface="Times New Roman"/>
              <a:sym typeface="Times New Roman"/>
            </a:endParaRPr>
          </a:p>
          <a:p>
            <a:pPr indent="-366395" lvl="0" marL="469265" rtl="0" algn="l">
              <a:lnSpc>
                <a:spcPct val="100000"/>
              </a:lnSpc>
              <a:spcBef>
                <a:spcPts val="320"/>
              </a:spcBef>
              <a:spcAft>
                <a:spcPts val="0"/>
              </a:spcAft>
              <a:buSzPts val="1800"/>
              <a:buFont typeface="Arial"/>
              <a:buChar char="●"/>
            </a:pPr>
            <a:r>
              <a:rPr lang="en-US" sz="1800">
                <a:latin typeface="Times New Roman"/>
                <a:ea typeface="Times New Roman"/>
                <a:cs typeface="Times New Roman"/>
                <a:sym typeface="Times New Roman"/>
              </a:rPr>
              <a:t>Heat Spreaders</a:t>
            </a:r>
            <a:endParaRPr sz="1800">
              <a:latin typeface="Times New Roman"/>
              <a:ea typeface="Times New Roman"/>
              <a:cs typeface="Times New Roman"/>
              <a:sym typeface="Times New Roman"/>
            </a:endParaRPr>
          </a:p>
          <a:p>
            <a:pPr indent="-366395" lvl="0" marL="469265" rtl="0" algn="l">
              <a:lnSpc>
                <a:spcPct val="100000"/>
              </a:lnSpc>
              <a:spcBef>
                <a:spcPts val="325"/>
              </a:spcBef>
              <a:spcAft>
                <a:spcPts val="0"/>
              </a:spcAft>
              <a:buSzPts val="1800"/>
              <a:buFont typeface="Arial"/>
              <a:buChar char="●"/>
            </a:pPr>
            <a:r>
              <a:rPr lang="en-US" sz="1800">
                <a:latin typeface="Times New Roman"/>
                <a:ea typeface="Times New Roman"/>
                <a:cs typeface="Times New Roman"/>
                <a:sym typeface="Times New Roman"/>
              </a:rPr>
              <a:t>Thermal Via</a:t>
            </a:r>
            <a:endParaRPr sz="1800">
              <a:latin typeface="Times New Roman"/>
              <a:ea typeface="Times New Roman"/>
              <a:cs typeface="Times New Roman"/>
              <a:sym typeface="Times New Roman"/>
            </a:endParaRPr>
          </a:p>
        </p:txBody>
      </p:sp>
      <p:grpSp>
        <p:nvGrpSpPr>
          <p:cNvPr id="127" name="Google Shape;127;p9"/>
          <p:cNvGrpSpPr/>
          <p:nvPr/>
        </p:nvGrpSpPr>
        <p:grpSpPr>
          <a:xfrm>
            <a:off x="4341000" y="1418000"/>
            <a:ext cx="4498199" cy="2505982"/>
            <a:chOff x="4341000" y="1418000"/>
            <a:chExt cx="4498199" cy="2505982"/>
          </a:xfrm>
        </p:grpSpPr>
        <p:pic>
          <p:nvPicPr>
            <p:cNvPr id="128" name="Google Shape;128;p9"/>
            <p:cNvPicPr preferRelativeResize="0"/>
            <p:nvPr/>
          </p:nvPicPr>
          <p:blipFill rotWithShape="1">
            <a:blip r:embed="rId3">
              <a:alphaModFix/>
            </a:blip>
            <a:srcRect b="0" l="0" r="0" t="0"/>
            <a:stretch/>
          </p:blipFill>
          <p:spPr>
            <a:xfrm>
              <a:off x="4341000" y="1418000"/>
              <a:ext cx="4498199" cy="2505982"/>
            </a:xfrm>
            <a:prstGeom prst="rect">
              <a:avLst/>
            </a:prstGeom>
            <a:noFill/>
            <a:ln>
              <a:noFill/>
            </a:ln>
          </p:spPr>
        </p:pic>
        <p:sp>
          <p:nvSpPr>
            <p:cNvPr id="129" name="Google Shape;129;p9"/>
            <p:cNvSpPr/>
            <p:nvPr/>
          </p:nvSpPr>
          <p:spPr>
            <a:xfrm>
              <a:off x="4623724" y="1689999"/>
              <a:ext cx="3175635" cy="1945639"/>
            </a:xfrm>
            <a:custGeom>
              <a:rect b="b" l="l" r="r" t="t"/>
              <a:pathLst>
                <a:path extrusionOk="0" h="1945639" w="3175634">
                  <a:moveTo>
                    <a:pt x="108724" y="842049"/>
                  </a:moveTo>
                  <a:lnTo>
                    <a:pt x="116192" y="808516"/>
                  </a:lnTo>
                  <a:lnTo>
                    <a:pt x="137464" y="777732"/>
                  </a:lnTo>
                  <a:lnTo>
                    <a:pt x="170842" y="750578"/>
                  </a:lnTo>
                  <a:lnTo>
                    <a:pt x="214629" y="727929"/>
                  </a:lnTo>
                  <a:lnTo>
                    <a:pt x="267128" y="710664"/>
                  </a:lnTo>
                  <a:lnTo>
                    <a:pt x="326643" y="699662"/>
                  </a:lnTo>
                  <a:lnTo>
                    <a:pt x="391474" y="695799"/>
                  </a:lnTo>
                  <a:lnTo>
                    <a:pt x="456306" y="699662"/>
                  </a:lnTo>
                  <a:lnTo>
                    <a:pt x="515821" y="710664"/>
                  </a:lnTo>
                  <a:lnTo>
                    <a:pt x="568320" y="727929"/>
                  </a:lnTo>
                  <a:lnTo>
                    <a:pt x="612107" y="750578"/>
                  </a:lnTo>
                  <a:lnTo>
                    <a:pt x="645485" y="777732"/>
                  </a:lnTo>
                  <a:lnTo>
                    <a:pt x="674224" y="842049"/>
                  </a:lnTo>
                  <a:lnTo>
                    <a:pt x="645485" y="906367"/>
                  </a:lnTo>
                  <a:lnTo>
                    <a:pt x="612107" y="933521"/>
                  </a:lnTo>
                  <a:lnTo>
                    <a:pt x="568320" y="956170"/>
                  </a:lnTo>
                  <a:lnTo>
                    <a:pt x="515821" y="973434"/>
                  </a:lnTo>
                  <a:lnTo>
                    <a:pt x="456306" y="984437"/>
                  </a:lnTo>
                  <a:lnTo>
                    <a:pt x="391474" y="988299"/>
                  </a:lnTo>
                  <a:lnTo>
                    <a:pt x="326643" y="984437"/>
                  </a:lnTo>
                  <a:lnTo>
                    <a:pt x="267128" y="973434"/>
                  </a:lnTo>
                  <a:lnTo>
                    <a:pt x="214629" y="956170"/>
                  </a:lnTo>
                  <a:lnTo>
                    <a:pt x="170842" y="933521"/>
                  </a:lnTo>
                  <a:lnTo>
                    <a:pt x="137464" y="906367"/>
                  </a:lnTo>
                  <a:lnTo>
                    <a:pt x="116192" y="875583"/>
                  </a:lnTo>
                  <a:lnTo>
                    <a:pt x="108724" y="842049"/>
                  </a:lnTo>
                  <a:close/>
                </a:path>
                <a:path extrusionOk="0" h="1945639" w="3175634">
                  <a:moveTo>
                    <a:pt x="108724" y="146249"/>
                  </a:moveTo>
                  <a:lnTo>
                    <a:pt x="116192" y="112716"/>
                  </a:lnTo>
                  <a:lnTo>
                    <a:pt x="137464" y="81932"/>
                  </a:lnTo>
                  <a:lnTo>
                    <a:pt x="170842" y="54778"/>
                  </a:lnTo>
                  <a:lnTo>
                    <a:pt x="214629" y="32129"/>
                  </a:lnTo>
                  <a:lnTo>
                    <a:pt x="267128" y="14864"/>
                  </a:lnTo>
                  <a:lnTo>
                    <a:pt x="326643" y="3862"/>
                  </a:lnTo>
                  <a:lnTo>
                    <a:pt x="391474" y="0"/>
                  </a:lnTo>
                  <a:lnTo>
                    <a:pt x="456306" y="3862"/>
                  </a:lnTo>
                  <a:lnTo>
                    <a:pt x="515821" y="14864"/>
                  </a:lnTo>
                  <a:lnTo>
                    <a:pt x="568320" y="32129"/>
                  </a:lnTo>
                  <a:lnTo>
                    <a:pt x="612107" y="54778"/>
                  </a:lnTo>
                  <a:lnTo>
                    <a:pt x="645485" y="81932"/>
                  </a:lnTo>
                  <a:lnTo>
                    <a:pt x="674224" y="146249"/>
                  </a:lnTo>
                  <a:lnTo>
                    <a:pt x="645485" y="210567"/>
                  </a:lnTo>
                  <a:lnTo>
                    <a:pt x="612107" y="237721"/>
                  </a:lnTo>
                  <a:lnTo>
                    <a:pt x="568320" y="260370"/>
                  </a:lnTo>
                  <a:lnTo>
                    <a:pt x="515821" y="277634"/>
                  </a:lnTo>
                  <a:lnTo>
                    <a:pt x="456306" y="288637"/>
                  </a:lnTo>
                  <a:lnTo>
                    <a:pt x="391474" y="292499"/>
                  </a:lnTo>
                  <a:lnTo>
                    <a:pt x="326643" y="288637"/>
                  </a:lnTo>
                  <a:lnTo>
                    <a:pt x="267128" y="277634"/>
                  </a:lnTo>
                  <a:lnTo>
                    <a:pt x="214629" y="260370"/>
                  </a:lnTo>
                  <a:lnTo>
                    <a:pt x="170842" y="237721"/>
                  </a:lnTo>
                  <a:lnTo>
                    <a:pt x="137464" y="210567"/>
                  </a:lnTo>
                  <a:lnTo>
                    <a:pt x="116192" y="179783"/>
                  </a:lnTo>
                  <a:lnTo>
                    <a:pt x="108724" y="146249"/>
                  </a:lnTo>
                  <a:close/>
                </a:path>
                <a:path extrusionOk="0" h="1945639" w="3175634">
                  <a:moveTo>
                    <a:pt x="0" y="1799299"/>
                  </a:moveTo>
                  <a:lnTo>
                    <a:pt x="5336" y="1775577"/>
                  </a:lnTo>
                  <a:lnTo>
                    <a:pt x="20784" y="1753073"/>
                  </a:lnTo>
                  <a:lnTo>
                    <a:pt x="78662" y="1712926"/>
                  </a:lnTo>
                  <a:lnTo>
                    <a:pt x="119412" y="1695885"/>
                  </a:lnTo>
                  <a:lnTo>
                    <a:pt x="166917" y="1681267"/>
                  </a:lnTo>
                  <a:lnTo>
                    <a:pt x="220338" y="1669374"/>
                  </a:lnTo>
                  <a:lnTo>
                    <a:pt x="278835" y="1660505"/>
                  </a:lnTo>
                  <a:lnTo>
                    <a:pt x="341568" y="1654964"/>
                  </a:lnTo>
                  <a:lnTo>
                    <a:pt x="407699" y="1653049"/>
                  </a:lnTo>
                  <a:lnTo>
                    <a:pt x="473831" y="1654964"/>
                  </a:lnTo>
                  <a:lnTo>
                    <a:pt x="536564" y="1660505"/>
                  </a:lnTo>
                  <a:lnTo>
                    <a:pt x="595061" y="1669374"/>
                  </a:lnTo>
                  <a:lnTo>
                    <a:pt x="648482" y="1681267"/>
                  </a:lnTo>
                  <a:lnTo>
                    <a:pt x="695987" y="1695885"/>
                  </a:lnTo>
                  <a:lnTo>
                    <a:pt x="736737" y="1712926"/>
                  </a:lnTo>
                  <a:lnTo>
                    <a:pt x="769893" y="1732089"/>
                  </a:lnTo>
                  <a:lnTo>
                    <a:pt x="810063" y="1775577"/>
                  </a:lnTo>
                  <a:lnTo>
                    <a:pt x="815399" y="1799299"/>
                  </a:lnTo>
                  <a:lnTo>
                    <a:pt x="794615" y="1845526"/>
                  </a:lnTo>
                  <a:lnTo>
                    <a:pt x="736737" y="1885673"/>
                  </a:lnTo>
                  <a:lnTo>
                    <a:pt x="695987" y="1902714"/>
                  </a:lnTo>
                  <a:lnTo>
                    <a:pt x="648482" y="1917332"/>
                  </a:lnTo>
                  <a:lnTo>
                    <a:pt x="595061" y="1929225"/>
                  </a:lnTo>
                  <a:lnTo>
                    <a:pt x="536564" y="1938094"/>
                  </a:lnTo>
                  <a:lnTo>
                    <a:pt x="473831" y="1943635"/>
                  </a:lnTo>
                  <a:lnTo>
                    <a:pt x="407699" y="1945549"/>
                  </a:lnTo>
                  <a:lnTo>
                    <a:pt x="341568" y="1943635"/>
                  </a:lnTo>
                  <a:lnTo>
                    <a:pt x="278835" y="1938094"/>
                  </a:lnTo>
                  <a:lnTo>
                    <a:pt x="220338" y="1929225"/>
                  </a:lnTo>
                  <a:lnTo>
                    <a:pt x="166917" y="1917332"/>
                  </a:lnTo>
                  <a:lnTo>
                    <a:pt x="119412" y="1902714"/>
                  </a:lnTo>
                  <a:lnTo>
                    <a:pt x="78662" y="1885673"/>
                  </a:lnTo>
                  <a:lnTo>
                    <a:pt x="45506" y="1866510"/>
                  </a:lnTo>
                  <a:lnTo>
                    <a:pt x="5336" y="1823022"/>
                  </a:lnTo>
                  <a:lnTo>
                    <a:pt x="0" y="1799299"/>
                  </a:lnTo>
                  <a:close/>
                </a:path>
                <a:path extrusionOk="0" h="1945639" w="3175634">
                  <a:moveTo>
                    <a:pt x="2207624" y="309699"/>
                  </a:moveTo>
                  <a:lnTo>
                    <a:pt x="2212870" y="288088"/>
                  </a:lnTo>
                  <a:lnTo>
                    <a:pt x="2228106" y="267461"/>
                  </a:lnTo>
                  <a:lnTo>
                    <a:pt x="2285560" y="230065"/>
                  </a:lnTo>
                  <a:lnTo>
                    <a:pt x="2326280" y="213749"/>
                  </a:lnTo>
                  <a:lnTo>
                    <a:pt x="2373999" y="199322"/>
                  </a:lnTo>
                  <a:lnTo>
                    <a:pt x="2427967" y="187011"/>
                  </a:lnTo>
                  <a:lnTo>
                    <a:pt x="2487438" y="177042"/>
                  </a:lnTo>
                  <a:lnTo>
                    <a:pt x="2551661" y="169642"/>
                  </a:lnTo>
                  <a:lnTo>
                    <a:pt x="2619889" y="165035"/>
                  </a:lnTo>
                  <a:lnTo>
                    <a:pt x="2691374" y="163449"/>
                  </a:lnTo>
                  <a:lnTo>
                    <a:pt x="2762860" y="165035"/>
                  </a:lnTo>
                  <a:lnTo>
                    <a:pt x="2831088" y="169642"/>
                  </a:lnTo>
                  <a:lnTo>
                    <a:pt x="2895311" y="177042"/>
                  </a:lnTo>
                  <a:lnTo>
                    <a:pt x="2954782" y="187011"/>
                  </a:lnTo>
                  <a:lnTo>
                    <a:pt x="3008750" y="199322"/>
                  </a:lnTo>
                  <a:lnTo>
                    <a:pt x="3056469" y="213749"/>
                  </a:lnTo>
                  <a:lnTo>
                    <a:pt x="3097189" y="230065"/>
                  </a:lnTo>
                  <a:lnTo>
                    <a:pt x="3154643" y="267461"/>
                  </a:lnTo>
                  <a:lnTo>
                    <a:pt x="3175124" y="309699"/>
                  </a:lnTo>
                  <a:lnTo>
                    <a:pt x="3154643" y="351938"/>
                  </a:lnTo>
                  <a:lnTo>
                    <a:pt x="3097189" y="389334"/>
                  </a:lnTo>
                  <a:lnTo>
                    <a:pt x="3056469" y="405650"/>
                  </a:lnTo>
                  <a:lnTo>
                    <a:pt x="3008750" y="420077"/>
                  </a:lnTo>
                  <a:lnTo>
                    <a:pt x="2954782" y="432388"/>
                  </a:lnTo>
                  <a:lnTo>
                    <a:pt x="2895311" y="442357"/>
                  </a:lnTo>
                  <a:lnTo>
                    <a:pt x="2831088" y="449757"/>
                  </a:lnTo>
                  <a:lnTo>
                    <a:pt x="2762860" y="454364"/>
                  </a:lnTo>
                  <a:lnTo>
                    <a:pt x="2691374" y="455949"/>
                  </a:lnTo>
                  <a:lnTo>
                    <a:pt x="2619889" y="454364"/>
                  </a:lnTo>
                  <a:lnTo>
                    <a:pt x="2551661" y="449757"/>
                  </a:lnTo>
                  <a:lnTo>
                    <a:pt x="2487438" y="442357"/>
                  </a:lnTo>
                  <a:lnTo>
                    <a:pt x="2427967" y="432388"/>
                  </a:lnTo>
                  <a:lnTo>
                    <a:pt x="2373999" y="420077"/>
                  </a:lnTo>
                  <a:lnTo>
                    <a:pt x="2326280" y="405650"/>
                  </a:lnTo>
                  <a:lnTo>
                    <a:pt x="2285560" y="389334"/>
                  </a:lnTo>
                  <a:lnTo>
                    <a:pt x="2228106" y="351938"/>
                  </a:lnTo>
                  <a:lnTo>
                    <a:pt x="2212870" y="331311"/>
                  </a:lnTo>
                  <a:lnTo>
                    <a:pt x="2207624" y="309699"/>
                  </a:lnTo>
                  <a:close/>
                </a:path>
              </a:pathLst>
            </a:custGeom>
            <a:noFill/>
            <a:ln cap="flat" cmpd="sng" w="19025">
              <a:solidFill>
                <a:srgbClr val="37761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30" name="Google Shape;130;p9"/>
          <p:cNvSpPr txBox="1"/>
          <p:nvPr/>
        </p:nvSpPr>
        <p:spPr>
          <a:xfrm>
            <a:off x="225350" y="3243506"/>
            <a:ext cx="3920490" cy="848360"/>
          </a:xfrm>
          <a:prstGeom prst="rect">
            <a:avLst/>
          </a:prstGeom>
          <a:noFill/>
          <a:ln>
            <a:noFill/>
          </a:ln>
        </p:spPr>
        <p:txBody>
          <a:bodyPr anchorCtr="0" anchor="t" bIns="0" lIns="0" spcFirstLastPara="1" rIns="0" wrap="square" tIns="12700">
            <a:spAutoFit/>
          </a:bodyPr>
          <a:lstStyle/>
          <a:p>
            <a:pPr indent="0" lvl="0" marL="12700" marR="5080" rtl="0" algn="just">
              <a:lnSpc>
                <a:spcPct val="100000"/>
              </a:lnSpc>
              <a:spcBef>
                <a:spcPts val="0"/>
              </a:spcBef>
              <a:spcAft>
                <a:spcPts val="0"/>
              </a:spcAft>
              <a:buNone/>
            </a:pPr>
            <a:r>
              <a:rPr lang="en-US" sz="1800">
                <a:latin typeface="Times New Roman"/>
                <a:ea typeface="Times New Roman"/>
                <a:cs typeface="Times New Roman"/>
                <a:sym typeface="Times New Roman"/>
              </a:rPr>
              <a:t>At  the  chip  level,  heat  dissipation primarily relies on </a:t>
            </a:r>
            <a:r>
              <a:rPr b="1" lang="en-US" sz="1800">
                <a:latin typeface="Times New Roman"/>
                <a:ea typeface="Times New Roman"/>
                <a:cs typeface="Times New Roman"/>
                <a:sym typeface="Times New Roman"/>
              </a:rPr>
              <a:t>“Conduction” </a:t>
            </a:r>
            <a:r>
              <a:rPr lang="en-US" sz="1800">
                <a:latin typeface="Times New Roman"/>
                <a:ea typeface="Times New Roman"/>
                <a:cs typeface="Times New Roman"/>
                <a:sym typeface="Times New Roman"/>
              </a:rPr>
              <a:t>due to the solid nature of the chip.</a:t>
            </a:r>
            <a:endParaRPr sz="1800">
              <a:latin typeface="Times New Roman"/>
              <a:ea typeface="Times New Roman"/>
              <a:cs typeface="Times New Roman"/>
              <a:sym typeface="Times New Roman"/>
            </a:endParaRPr>
          </a:p>
        </p:txBody>
      </p:sp>
      <p:sp>
        <p:nvSpPr>
          <p:cNvPr id="131" name="Google Shape;131;p9"/>
          <p:cNvSpPr txBox="1"/>
          <p:nvPr>
            <p:ph idx="12" type="sldNum"/>
          </p:nvPr>
        </p:nvSpPr>
        <p:spPr>
          <a:xfrm>
            <a:off x="8719379" y="4950297"/>
            <a:ext cx="235184" cy="174625"/>
          </a:xfrm>
          <a:prstGeom prst="rect">
            <a:avLst/>
          </a:prstGeom>
          <a:noFill/>
          <a:ln>
            <a:noFill/>
          </a:ln>
        </p:spPr>
        <p:txBody>
          <a:bodyPr anchorCtr="0" anchor="t" bIns="0" lIns="0" spcFirstLastPara="1" rIns="0" wrap="square" tIns="317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2024-02-27T02:20:43Z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